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65" r:id="rId5"/>
    <p:sldId id="259" r:id="rId6"/>
    <p:sldId id="260" r:id="rId7"/>
    <p:sldId id="262" r:id="rId8"/>
    <p:sldId id="266" r:id="rId9"/>
    <p:sldId id="267"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311" autoAdjust="0"/>
  </p:normalViewPr>
  <p:slideViewPr>
    <p:cSldViewPr snapToGrid="0">
      <p:cViewPr varScale="1">
        <p:scale>
          <a:sx n="78" d="100"/>
          <a:sy n="78" d="100"/>
        </p:scale>
        <p:origin x="62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E94D8E-1095-44A9-B75B-C1F10ACABD3B}"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A9535A-9705-48E0-9DA4-0F7252D73B47}" type="slidenum">
              <a:rPr lang="en-US" smtClean="0"/>
              <a:t>‹#›</a:t>
            </a:fld>
            <a:endParaRPr lang="en-US"/>
          </a:p>
        </p:txBody>
      </p:sp>
    </p:spTree>
    <p:extLst>
      <p:ext uri="{BB962C8B-B14F-4D97-AF65-F5344CB8AC3E}">
        <p14:creationId xmlns:p14="http://schemas.microsoft.com/office/powerpoint/2010/main" val="162500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OpenSSL does not filter a flat set of certificates by SNI, but the SNI callback allows the server to choose a set of candidate certificate chains, and then a match is found a mutually supported </a:t>
            </a:r>
            <a:r>
              <a:rPr lang="en-US" sz="1200" b="0" i="0" u="none" strike="noStrike" kern="1200" dirty="0" err="1">
                <a:solidFill>
                  <a:schemeClr val="tx1"/>
                </a:solidFill>
                <a:effectLst/>
                <a:latin typeface="+mn-lt"/>
                <a:ea typeface="+mn-ea"/>
                <a:cs typeface="+mn-cs"/>
              </a:rPr>
              <a:t>sigalg</a:t>
            </a:r>
            <a:r>
              <a:rPr lang="en-US" sz="1200" b="0" i="0" u="none" strike="noStrike" kern="1200" dirty="0">
                <a:solidFill>
                  <a:schemeClr val="tx1"/>
                </a:solidFill>
                <a:effectLst/>
                <a:latin typeface="+mn-lt"/>
                <a:ea typeface="+mn-ea"/>
                <a:cs typeface="+mn-cs"/>
              </a:rPr>
              <a:t> .</a:t>
            </a:r>
            <a:endParaRPr lang="en-US" dirty="0">
              <a:effectLst/>
            </a:endParaRPr>
          </a:p>
        </p:txBody>
      </p:sp>
      <p:sp>
        <p:nvSpPr>
          <p:cNvPr id="4" name="Slide Number Placeholder 3"/>
          <p:cNvSpPr>
            <a:spLocks noGrp="1"/>
          </p:cNvSpPr>
          <p:nvPr>
            <p:ph type="sldNum" sz="quarter" idx="5"/>
          </p:nvPr>
        </p:nvSpPr>
        <p:spPr/>
        <p:txBody>
          <a:bodyPr/>
          <a:lstStyle/>
          <a:p>
            <a:fld id="{86A9535A-9705-48E0-9DA4-0F7252D73B47}" type="slidenum">
              <a:rPr lang="en-US" smtClean="0"/>
              <a:t>4</a:t>
            </a:fld>
            <a:endParaRPr lang="en-US"/>
          </a:p>
        </p:txBody>
      </p:sp>
    </p:spTree>
    <p:extLst>
      <p:ext uri="{BB962C8B-B14F-4D97-AF65-F5344CB8AC3E}">
        <p14:creationId xmlns:p14="http://schemas.microsoft.com/office/powerpoint/2010/main" val="824277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Cross Signed Roots work today because we configure a chain with all stuff in it (PQ ICA 1 and PQ Root CA 1ii) so the client gets all CAs and builds the chain based on what it has, but if we configured two chains, the chain selection logic could lead to conn failures. The sky is not falling, but the cert selection does not give us the granularity and we are wasting KB since the PQ Root CA 1ii now is 3KB or more.</a:t>
            </a:r>
          </a:p>
        </p:txBody>
      </p:sp>
      <p:sp>
        <p:nvSpPr>
          <p:cNvPr id="4" name="Slide Number Placeholder 3"/>
          <p:cNvSpPr>
            <a:spLocks noGrp="1"/>
          </p:cNvSpPr>
          <p:nvPr>
            <p:ph type="sldNum" sz="quarter" idx="5"/>
          </p:nvPr>
        </p:nvSpPr>
        <p:spPr/>
        <p:txBody>
          <a:bodyPr/>
          <a:lstStyle/>
          <a:p>
            <a:fld id="{86A9535A-9705-48E0-9DA4-0F7252D73B47}" type="slidenum">
              <a:rPr lang="en-US" smtClean="0"/>
              <a:t>5</a:t>
            </a:fld>
            <a:endParaRPr lang="en-US"/>
          </a:p>
        </p:txBody>
      </p:sp>
    </p:spTree>
    <p:extLst>
      <p:ext uri="{BB962C8B-B14F-4D97-AF65-F5344CB8AC3E}">
        <p14:creationId xmlns:p14="http://schemas.microsoft.com/office/powerpoint/2010/main" val="2351068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From RFC8446 and RFC9846 </a:t>
            </a:r>
          </a:p>
          <a:p>
            <a:r>
              <a:rPr lang="en-US" dirty="0"/>
              <a:t>[…] </a:t>
            </a:r>
            <a:r>
              <a:rPr lang="en-US" sz="1200" kern="1200" dirty="0">
                <a:solidFill>
                  <a:schemeClr val="tx1"/>
                </a:solidFill>
                <a:latin typeface="+mn-lt"/>
                <a:ea typeface="+mn-ea"/>
                <a:cs typeface="+mn-cs"/>
              </a:rPr>
              <a:t>If no "</a:t>
            </a:r>
            <a:r>
              <a:rPr lang="en-US" sz="1200" kern="1200" dirty="0" err="1">
                <a:solidFill>
                  <a:schemeClr val="tx1"/>
                </a:solidFill>
                <a:latin typeface="+mn-lt"/>
                <a:ea typeface="+mn-ea"/>
                <a:cs typeface="+mn-cs"/>
              </a:rPr>
              <a:t>signature_algorithms_cert</a:t>
            </a:r>
            <a:r>
              <a:rPr lang="en-US" sz="1200" kern="1200" dirty="0">
                <a:solidFill>
                  <a:schemeClr val="tx1"/>
                </a:solidFill>
                <a:latin typeface="+mn-lt"/>
                <a:ea typeface="+mn-ea"/>
                <a:cs typeface="+mn-cs"/>
              </a:rPr>
              <a:t>" extension is</a:t>
            </a:r>
          </a:p>
          <a:p>
            <a:r>
              <a:rPr lang="en-US" sz="1200" kern="1200" dirty="0">
                <a:solidFill>
                  <a:schemeClr val="tx1"/>
                </a:solidFill>
                <a:latin typeface="+mn-lt"/>
                <a:ea typeface="+mn-ea"/>
                <a:cs typeface="+mn-cs"/>
              </a:rPr>
              <a:t>   present, then the "</a:t>
            </a:r>
            <a:r>
              <a:rPr lang="en-US" sz="1200" kern="1200" dirty="0" err="1">
                <a:solidFill>
                  <a:schemeClr val="tx1"/>
                </a:solidFill>
                <a:latin typeface="+mn-lt"/>
                <a:ea typeface="+mn-ea"/>
                <a:cs typeface="+mn-cs"/>
              </a:rPr>
              <a:t>signature_algorithms</a:t>
            </a:r>
            <a:r>
              <a:rPr lang="en-US" sz="1200" kern="1200" dirty="0">
                <a:solidFill>
                  <a:schemeClr val="tx1"/>
                </a:solidFill>
                <a:latin typeface="+mn-lt"/>
                <a:ea typeface="+mn-ea"/>
                <a:cs typeface="+mn-cs"/>
              </a:rPr>
              <a:t>" extension also applies to</a:t>
            </a:r>
          </a:p>
          <a:p>
            <a:r>
              <a:rPr lang="en-US" sz="1200" kern="1200" dirty="0">
                <a:solidFill>
                  <a:schemeClr val="tx1"/>
                </a:solidFill>
                <a:latin typeface="+mn-lt"/>
                <a:ea typeface="+mn-ea"/>
                <a:cs typeface="+mn-cs"/>
              </a:rPr>
              <a:t>   signatures appearing in certificates. </a:t>
            </a:r>
            <a:r>
              <a:rPr lang="en-US" dirty="0"/>
              <a:t>[…]</a:t>
            </a:r>
          </a:p>
        </p:txBody>
      </p:sp>
      <p:sp>
        <p:nvSpPr>
          <p:cNvPr id="4" name="Slide Number Placeholder 3"/>
          <p:cNvSpPr>
            <a:spLocks noGrp="1"/>
          </p:cNvSpPr>
          <p:nvPr>
            <p:ph type="sldNum" sz="quarter" idx="5"/>
          </p:nvPr>
        </p:nvSpPr>
        <p:spPr/>
        <p:txBody>
          <a:bodyPr/>
          <a:lstStyle/>
          <a:p>
            <a:fld id="{86A9535A-9705-48E0-9DA4-0F7252D73B47}" type="slidenum">
              <a:rPr lang="en-US" smtClean="0"/>
              <a:t>6</a:t>
            </a:fld>
            <a:endParaRPr lang="en-US"/>
          </a:p>
        </p:txBody>
      </p:sp>
    </p:spTree>
    <p:extLst>
      <p:ext uri="{BB962C8B-B14F-4D97-AF65-F5344CB8AC3E}">
        <p14:creationId xmlns:p14="http://schemas.microsoft.com/office/powerpoint/2010/main" val="2828295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&gt; Caveat: What if I have lots of Roots?</a:t>
            </a:r>
          </a:p>
          <a:p>
            <a:r>
              <a:rPr lang="en-US" sz="1200" b="0" i="0" u="none" strike="noStrike" kern="1200" dirty="0">
                <a:solidFill>
                  <a:schemeClr val="tx1"/>
                </a:solidFill>
                <a:effectLst/>
                <a:latin typeface="+mn-lt"/>
                <a:ea typeface="+mn-ea"/>
                <a:cs typeface="+mn-cs"/>
              </a:rPr>
              <a:t>100 Roots, for example, of 20 characters each, means &gt;2KB larger </a:t>
            </a:r>
            <a:r>
              <a:rPr lang="en-US" sz="1200" b="0" i="0" u="none" strike="noStrike" kern="1200" dirty="0" err="1">
                <a:solidFill>
                  <a:schemeClr val="tx1"/>
                </a:solidFill>
                <a:effectLst/>
                <a:latin typeface="+mn-lt"/>
                <a:ea typeface="+mn-ea"/>
                <a:cs typeface="+mn-cs"/>
              </a:rPr>
              <a:t>ClientHello</a:t>
            </a:r>
            <a:r>
              <a:rPr lang="en-US" sz="1200" b="0" i="0" u="none" strike="noStrike" kern="1200" dirty="0">
                <a:solidFill>
                  <a:schemeClr val="tx1"/>
                </a:solidFill>
                <a:effectLst/>
                <a:latin typeface="+mn-lt"/>
                <a:ea typeface="+mn-ea"/>
                <a:cs typeface="+mn-cs"/>
              </a:rPr>
              <a:t>. </a:t>
            </a:r>
          </a:p>
          <a:p>
            <a:endParaRPr lang="en-US" sz="1200" b="0" i="0" u="none" strike="noStrike" kern="1200" dirty="0">
              <a:solidFill>
                <a:schemeClr val="tx1"/>
              </a:solidFill>
              <a:effectLst/>
              <a:latin typeface="+mn-lt"/>
              <a:ea typeface="+mn-ea"/>
              <a:cs typeface="+mn-cs"/>
            </a:endParaRPr>
          </a:p>
          <a:p>
            <a:pPr marL="0" indent="0">
              <a:buFont typeface="Wingdings" panose="05000000000000000000" pitchFamily="2" charset="2"/>
              <a:buNone/>
            </a:pPr>
            <a:r>
              <a:rPr lang="en-US" sz="2000" dirty="0"/>
              <a:t>&gt; Caveat: Do I send PQCA1ii to a client advertising </a:t>
            </a:r>
            <a:r>
              <a:rPr lang="en-US" sz="1900" dirty="0" err="1">
                <a:latin typeface="Consolas" panose="020B0609020204030204" pitchFamily="49" charset="0"/>
              </a:rPr>
              <a:t>certificate_authorities</a:t>
            </a:r>
            <a:r>
              <a:rPr lang="en-US" sz="2000" dirty="0"/>
              <a:t>=PQR1 ? </a:t>
            </a:r>
          </a:p>
          <a:p>
            <a:pPr marL="0" indent="0">
              <a:buFont typeface="Wingdings" panose="05000000000000000000" pitchFamily="2" charset="2"/>
              <a:buNone/>
            </a:pPr>
            <a:r>
              <a:rPr lang="en-US" sz="2000" dirty="0"/>
              <a:t>The point here is that the extension does not distinguish between Cross Signed Root unless we make further assumptions.</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6A9535A-9705-48E0-9DA4-0F7252D73B47}" type="slidenum">
              <a:rPr lang="en-US" smtClean="0"/>
              <a:t>7</a:t>
            </a:fld>
            <a:endParaRPr lang="en-US"/>
          </a:p>
        </p:txBody>
      </p:sp>
    </p:spTree>
    <p:extLst>
      <p:ext uri="{BB962C8B-B14F-4D97-AF65-F5344CB8AC3E}">
        <p14:creationId xmlns:p14="http://schemas.microsoft.com/office/powerpoint/2010/main" val="2951200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https://www.amazontrust.com/repository/</a:t>
            </a:r>
          </a:p>
          <a:p>
            <a:r>
              <a:rPr lang="en-US" dirty="0"/>
              <a:t>https://www.amazontrust.com/repository/cross-signed-and-externally-operated-subordinate-cas-certificates</a:t>
            </a:r>
          </a:p>
        </p:txBody>
      </p:sp>
      <p:sp>
        <p:nvSpPr>
          <p:cNvPr id="4" name="Slide Number Placeholder 3"/>
          <p:cNvSpPr>
            <a:spLocks noGrp="1"/>
          </p:cNvSpPr>
          <p:nvPr>
            <p:ph type="sldNum" sz="quarter" idx="5"/>
          </p:nvPr>
        </p:nvSpPr>
        <p:spPr/>
        <p:txBody>
          <a:bodyPr/>
          <a:lstStyle/>
          <a:p>
            <a:fld id="{86A9535A-9705-48E0-9DA4-0F7252D73B47}" type="slidenum">
              <a:rPr lang="en-US" smtClean="0"/>
              <a:t>8</a:t>
            </a:fld>
            <a:endParaRPr lang="en-US"/>
          </a:p>
        </p:txBody>
      </p:sp>
    </p:spTree>
    <p:extLst>
      <p:ext uri="{BB962C8B-B14F-4D97-AF65-F5344CB8AC3E}">
        <p14:creationId xmlns:p14="http://schemas.microsoft.com/office/powerpoint/2010/main" val="3428589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PQ sigs is the standalone MTC certificate size or PQ signature.</a:t>
            </a:r>
          </a:p>
        </p:txBody>
      </p:sp>
      <p:sp>
        <p:nvSpPr>
          <p:cNvPr id="4" name="Slide Number Placeholder 3"/>
          <p:cNvSpPr>
            <a:spLocks noGrp="1"/>
          </p:cNvSpPr>
          <p:nvPr>
            <p:ph type="sldNum" sz="quarter" idx="5"/>
          </p:nvPr>
        </p:nvSpPr>
        <p:spPr/>
        <p:txBody>
          <a:bodyPr/>
          <a:lstStyle/>
          <a:p>
            <a:fld id="{86A9535A-9705-48E0-9DA4-0F7252D73B47}" type="slidenum">
              <a:rPr lang="en-US" smtClean="0"/>
              <a:t>9</a:t>
            </a:fld>
            <a:endParaRPr lang="en-US"/>
          </a:p>
        </p:txBody>
      </p:sp>
    </p:spTree>
    <p:extLst>
      <p:ext uri="{BB962C8B-B14F-4D97-AF65-F5344CB8AC3E}">
        <p14:creationId xmlns:p14="http://schemas.microsoft.com/office/powerpoint/2010/main" val="3084969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1582E-AE0A-B518-59D7-2F804D2150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970380-CE57-B842-D33D-854AC21388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1E71F9-CBF3-9061-666E-5E72AF80F0CD}"/>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5" name="Footer Placeholder 4">
            <a:extLst>
              <a:ext uri="{FF2B5EF4-FFF2-40B4-BE49-F238E27FC236}">
                <a16:creationId xmlns:a16="http://schemas.microsoft.com/office/drawing/2014/main" id="{C2BD8EB1-281B-2A7E-6BC4-C8FD16BB88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002AA-BD47-8C29-76D0-6FD5794D9ED0}"/>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722292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5687B-3FEF-1451-F302-318BB0FC93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F3AEC6-C436-2917-90F5-FA66005DA6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EDC4F5-8D21-8461-7D5B-22AE1004B43D}"/>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5" name="Footer Placeholder 4">
            <a:extLst>
              <a:ext uri="{FF2B5EF4-FFF2-40B4-BE49-F238E27FC236}">
                <a16:creationId xmlns:a16="http://schemas.microsoft.com/office/drawing/2014/main" id="{0158D3A0-613C-49DD-3C40-89A3632EA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ABFE70-5CFC-1BBD-082C-A8A8BD27A299}"/>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3094058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954-5D7E-C817-B2F6-077F155810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9E2FAA-10BC-7BF9-2698-29646E2B94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7A01D2-0328-66CF-0B62-27107C3FADDC}"/>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5" name="Footer Placeholder 4">
            <a:extLst>
              <a:ext uri="{FF2B5EF4-FFF2-40B4-BE49-F238E27FC236}">
                <a16:creationId xmlns:a16="http://schemas.microsoft.com/office/drawing/2014/main" id="{E3DB9CEA-ACAD-28A0-D157-C5921F9A7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4333C3-592D-814B-434D-A1F518772AFB}"/>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1843751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A11C8-BE23-7395-CF1A-FAE33944F0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51F55-6AE6-DE9A-B030-0FF6DFE0F7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42C70A-FDE8-CF89-21E2-C5991D6FA2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D7FD7E-740D-D530-77A5-8FBC8B6E4298}"/>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6" name="Footer Placeholder 5">
            <a:extLst>
              <a:ext uri="{FF2B5EF4-FFF2-40B4-BE49-F238E27FC236}">
                <a16:creationId xmlns:a16="http://schemas.microsoft.com/office/drawing/2014/main" id="{D90835E6-4647-0092-3B70-5362F5C366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2D43D5-A419-4FDB-7121-C8E50EDBEB4C}"/>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570658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3FD32-C8FB-9E9A-DCEA-AEE0271673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296FE1-F27E-33A3-7036-CA910D2A67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3DA80D-619D-6D41-88D5-368FC9C324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286C92-72EE-81C7-5137-1B09D5AFE6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52FDBD-390C-CC7B-9D4E-1C6E2858B2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D3C89E-1934-1BBF-FAD6-BDE4C5EC70DB}"/>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8" name="Footer Placeholder 7">
            <a:extLst>
              <a:ext uri="{FF2B5EF4-FFF2-40B4-BE49-F238E27FC236}">
                <a16:creationId xmlns:a16="http://schemas.microsoft.com/office/drawing/2014/main" id="{ECE307A0-0845-6830-87CA-84A21A35B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0FDF20-1551-7AEC-E7A3-A95F6EBF2F48}"/>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1447094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CA109-C778-E49D-EFEB-CF9FCB258C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AA90D2-E166-7862-C2ED-A22C4A532E4B}"/>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4" name="Footer Placeholder 3">
            <a:extLst>
              <a:ext uri="{FF2B5EF4-FFF2-40B4-BE49-F238E27FC236}">
                <a16:creationId xmlns:a16="http://schemas.microsoft.com/office/drawing/2014/main" id="{BAFCA789-A8CB-3F68-6473-A900611D58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1A6C4C-F44B-823C-7CC8-0B743C059CC1}"/>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1061791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027E93-4E2A-48F7-CAD1-03BC8DE09681}"/>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3" name="Footer Placeholder 2">
            <a:extLst>
              <a:ext uri="{FF2B5EF4-FFF2-40B4-BE49-F238E27FC236}">
                <a16:creationId xmlns:a16="http://schemas.microsoft.com/office/drawing/2014/main" id="{F223469E-D3F8-108B-A5D6-889AFEF901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594322-D1EA-4D44-B3AF-5E278692CE8C}"/>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4171649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DC14-4CB2-2E68-39E0-64D07EB29A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9E1806-9911-6089-F5AC-9C9B7AABA2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AD7890-A10D-629A-3165-51720AE44D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DC074E-4637-B5DC-9046-EF883B9AB4C2}"/>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6" name="Footer Placeholder 5">
            <a:extLst>
              <a:ext uri="{FF2B5EF4-FFF2-40B4-BE49-F238E27FC236}">
                <a16:creationId xmlns:a16="http://schemas.microsoft.com/office/drawing/2014/main" id="{100A3CE9-5C32-7D76-1834-BA71225206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955422-828C-D419-76C5-47509C76A994}"/>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2661011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1D2FC-8F43-9C8C-D829-98ECE5043E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B84DA1-79EE-5748-0D9D-18A4B98604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BDF0FB-9A4F-C791-2407-CA6C0AC1CF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8AE2A2-9C33-5647-4F28-CB38F855C9A3}"/>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6" name="Footer Placeholder 5">
            <a:extLst>
              <a:ext uri="{FF2B5EF4-FFF2-40B4-BE49-F238E27FC236}">
                <a16:creationId xmlns:a16="http://schemas.microsoft.com/office/drawing/2014/main" id="{E13EDDA3-CE6F-75DC-A6C2-AA6C188D98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638422-630C-A03E-0D59-F81C47F7EDC9}"/>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3824059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BAC62-BC20-0DC9-3080-C9B312A9FE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CFF951-4DC8-5599-17C6-BABB80466A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54DBD4-496D-6EA0-1F88-83C696BC83EE}"/>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5" name="Footer Placeholder 4">
            <a:extLst>
              <a:ext uri="{FF2B5EF4-FFF2-40B4-BE49-F238E27FC236}">
                <a16:creationId xmlns:a16="http://schemas.microsoft.com/office/drawing/2014/main" id="{99E64815-590C-8BA4-296D-4F06986FC7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E1B3CC-4667-ECAC-A5A0-D27DB2FE8C33}"/>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152119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0D0254-2FA7-68C3-406B-32E0F439DB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A1C472-DDEE-3448-8F41-2FC73B705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33234B-EFAD-8517-A9E4-A0F4AF54414A}"/>
              </a:ext>
            </a:extLst>
          </p:cNvPr>
          <p:cNvSpPr>
            <a:spLocks noGrp="1"/>
          </p:cNvSpPr>
          <p:nvPr>
            <p:ph type="dt" sz="half" idx="10"/>
          </p:nvPr>
        </p:nvSpPr>
        <p:spPr/>
        <p:txBody>
          <a:bodyPr/>
          <a:lstStyle/>
          <a:p>
            <a:fld id="{09FE83C5-4930-4518-AE78-510C2FA80E5E}" type="datetimeFigureOut">
              <a:rPr lang="en-US" smtClean="0"/>
              <a:t>10/6/2026</a:t>
            </a:fld>
            <a:endParaRPr lang="en-US"/>
          </a:p>
        </p:txBody>
      </p:sp>
      <p:sp>
        <p:nvSpPr>
          <p:cNvPr id="5" name="Footer Placeholder 4">
            <a:extLst>
              <a:ext uri="{FF2B5EF4-FFF2-40B4-BE49-F238E27FC236}">
                <a16:creationId xmlns:a16="http://schemas.microsoft.com/office/drawing/2014/main" id="{56EEC6A8-C03D-AE44-1A94-072097C704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937BE8-F66D-8CB8-B904-7CBB35966F31}"/>
              </a:ext>
            </a:extLst>
          </p:cNvPr>
          <p:cNvSpPr>
            <a:spLocks noGrp="1"/>
          </p:cNvSpPr>
          <p:nvPr>
            <p:ph type="sldNum" sz="quarter" idx="12"/>
          </p:nvPr>
        </p:nvSpPr>
        <p:spPr/>
        <p:txBody>
          <a:bodyPr/>
          <a:lstStyle/>
          <a:p>
            <a:fld id="{8A2E306F-DC29-4638-BA68-4EF01807EAD0}" type="slidenum">
              <a:rPr lang="en-US" smtClean="0"/>
              <a:t>‹#›</a:t>
            </a:fld>
            <a:endParaRPr lang="en-US"/>
          </a:p>
        </p:txBody>
      </p:sp>
    </p:spTree>
    <p:extLst>
      <p:ext uri="{BB962C8B-B14F-4D97-AF65-F5344CB8AC3E}">
        <p14:creationId xmlns:p14="http://schemas.microsoft.com/office/powerpoint/2010/main" val="2272290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978F90-7252-9742-A2D2-F291223FCD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9E8B341-392E-450F-9169-C96A01F322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471C2A-7A96-D9DD-7C27-3F8E7C2A29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FE83C5-4930-4518-AE78-510C2FA80E5E}" type="datetimeFigureOut">
              <a:rPr lang="en-US" smtClean="0"/>
              <a:t>10/6/2026</a:t>
            </a:fld>
            <a:endParaRPr lang="en-US"/>
          </a:p>
        </p:txBody>
      </p:sp>
      <p:sp>
        <p:nvSpPr>
          <p:cNvPr id="5" name="Footer Placeholder 4">
            <a:extLst>
              <a:ext uri="{FF2B5EF4-FFF2-40B4-BE49-F238E27FC236}">
                <a16:creationId xmlns:a16="http://schemas.microsoft.com/office/drawing/2014/main" id="{8EBB98FA-1F95-9A4F-C995-642C917EF2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4B2BE5-05CF-A59E-5692-E672EFFE0A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2E306F-DC29-4638-BA68-4EF01807EAD0}" type="slidenum">
              <a:rPr lang="en-US" smtClean="0"/>
              <a:t>‹#›</a:t>
            </a:fld>
            <a:endParaRPr lang="en-US"/>
          </a:p>
        </p:txBody>
      </p:sp>
    </p:spTree>
    <p:extLst>
      <p:ext uri="{BB962C8B-B14F-4D97-AF65-F5344CB8AC3E}">
        <p14:creationId xmlns:p14="http://schemas.microsoft.com/office/powerpoint/2010/main" val="4203432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chromium.org/Home/chromium-security/post-quantum-auth-roadmap/#stage-3-require-a-post-quantum-pk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datatracker.ietf.org/doc/html/draft-ietf-tls-trust-anchor-id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datatracker.ietf.org/doc/html/draft-ietf-tls-cert-abridg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chromium.org/Home/chromium-security/post-quantum-auth-roadmap/#stage-3-require-a-post-quantum-pki"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573F6-A9A7-DF18-8317-041AD96CB30A}"/>
              </a:ext>
            </a:extLst>
          </p:cNvPr>
          <p:cNvSpPr>
            <a:spLocks noGrp="1"/>
          </p:cNvSpPr>
          <p:nvPr>
            <p:ph type="ctrTitle"/>
          </p:nvPr>
        </p:nvSpPr>
        <p:spPr/>
        <p:txBody>
          <a:bodyPr>
            <a:noAutofit/>
          </a:bodyPr>
          <a:lstStyle/>
          <a:p>
            <a:r>
              <a:rPr lang="en-US" sz="3600" dirty="0"/>
              <a:t>Practical Challenges with Cross-signed Certs</a:t>
            </a:r>
            <a:br>
              <a:rPr lang="en-US" sz="3600" dirty="0"/>
            </a:br>
            <a:r>
              <a:rPr lang="en-US" sz="2000" dirty="0"/>
              <a:t>as a signature algorithm transition mechanism in TLS 1.3</a:t>
            </a:r>
            <a:endParaRPr lang="en-US" sz="3600" dirty="0"/>
          </a:p>
        </p:txBody>
      </p:sp>
      <p:sp>
        <p:nvSpPr>
          <p:cNvPr id="3" name="Subtitle 2">
            <a:extLst>
              <a:ext uri="{FF2B5EF4-FFF2-40B4-BE49-F238E27FC236}">
                <a16:creationId xmlns:a16="http://schemas.microsoft.com/office/drawing/2014/main" id="{C9BF72D8-9469-DF67-556E-B647013B4BA8}"/>
              </a:ext>
            </a:extLst>
          </p:cNvPr>
          <p:cNvSpPr>
            <a:spLocks noGrp="1"/>
          </p:cNvSpPr>
          <p:nvPr>
            <p:ph type="subTitle" idx="1"/>
          </p:nvPr>
        </p:nvSpPr>
        <p:spPr>
          <a:xfrm>
            <a:off x="3253153" y="4147161"/>
            <a:ext cx="5389685" cy="767739"/>
          </a:xfrm>
        </p:spPr>
        <p:txBody>
          <a:bodyPr>
            <a:normAutofit/>
          </a:bodyPr>
          <a:lstStyle/>
          <a:p>
            <a:pPr algn="l"/>
            <a:r>
              <a:rPr lang="en-US" sz="2000" dirty="0"/>
              <a:t>Panos Kampanakis                   Viktor Dukhovni</a:t>
            </a:r>
          </a:p>
          <a:p>
            <a:pPr algn="l"/>
            <a:r>
              <a:rPr lang="en-US" sz="1800" dirty="0"/>
              <a:t>             AWS                                                     OpenSSL</a:t>
            </a:r>
          </a:p>
        </p:txBody>
      </p:sp>
    </p:spTree>
    <p:extLst>
      <p:ext uri="{BB962C8B-B14F-4D97-AF65-F5344CB8AC3E}">
        <p14:creationId xmlns:p14="http://schemas.microsoft.com/office/powerpoint/2010/main" val="219323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F28D9-1119-E5DB-F99C-7F75F67BA253}"/>
              </a:ext>
            </a:extLst>
          </p:cNvPr>
          <p:cNvSpPr>
            <a:spLocks noGrp="1"/>
          </p:cNvSpPr>
          <p:nvPr>
            <p:ph type="title"/>
          </p:nvPr>
        </p:nvSpPr>
        <p:spPr/>
        <p:txBody>
          <a:bodyPr/>
          <a:lstStyle/>
          <a:p>
            <a:r>
              <a:rPr lang="en-US" dirty="0"/>
              <a:t>Cross-signing as a transition mechanism</a:t>
            </a:r>
            <a:br>
              <a:rPr lang="en-US" dirty="0"/>
            </a:br>
            <a:r>
              <a:rPr lang="en-US" sz="2800" dirty="0"/>
              <a:t>Cross-signed Root CAs </a:t>
            </a:r>
            <a:r>
              <a:rPr lang="en-US" sz="2400" dirty="0"/>
              <a:t>(as also used in the RSA to ECDSA transition)</a:t>
            </a:r>
            <a:endParaRPr lang="en-US" dirty="0"/>
          </a:p>
        </p:txBody>
      </p:sp>
      <p:sp>
        <p:nvSpPr>
          <p:cNvPr id="3" name="Content Placeholder 2">
            <a:extLst>
              <a:ext uri="{FF2B5EF4-FFF2-40B4-BE49-F238E27FC236}">
                <a16:creationId xmlns:a16="http://schemas.microsoft.com/office/drawing/2014/main" id="{07EC6701-19CE-E4E1-395D-60EADF005199}"/>
              </a:ext>
            </a:extLst>
          </p:cNvPr>
          <p:cNvSpPr>
            <a:spLocks noGrp="1"/>
          </p:cNvSpPr>
          <p:nvPr>
            <p:ph idx="1"/>
          </p:nvPr>
        </p:nvSpPr>
        <p:spPr>
          <a:xfrm>
            <a:off x="472638" y="1819857"/>
            <a:ext cx="4163779" cy="4351338"/>
          </a:xfrm>
        </p:spPr>
        <p:txBody>
          <a:bodyPr/>
          <a:lstStyle/>
          <a:p>
            <a:pPr marL="0" indent="0">
              <a:buNone/>
            </a:pPr>
            <a:endParaRPr lang="en-US" dirty="0"/>
          </a:p>
          <a:p>
            <a:pPr marL="0" indent="0">
              <a:buNone/>
            </a:pPr>
            <a:r>
              <a:rPr lang="en-US" dirty="0"/>
              <a:t>Why?</a:t>
            </a:r>
          </a:p>
          <a:p>
            <a:pPr marL="0" indent="0">
              <a:buNone/>
            </a:pPr>
            <a:r>
              <a:rPr lang="en-US" sz="2000" dirty="0"/>
              <a:t>Clients may support and advertise PQ Sigs before receiving PQ Roots in their Trust Stores. </a:t>
            </a:r>
          </a:p>
        </p:txBody>
      </p:sp>
      <p:pic>
        <p:nvPicPr>
          <p:cNvPr id="12" name="Picture 11">
            <a:extLst>
              <a:ext uri="{FF2B5EF4-FFF2-40B4-BE49-F238E27FC236}">
                <a16:creationId xmlns:a16="http://schemas.microsoft.com/office/drawing/2014/main" id="{B4648F24-B79B-E612-84E1-5761D3A3211B}"/>
              </a:ext>
            </a:extLst>
          </p:cNvPr>
          <p:cNvPicPr>
            <a:picLocks noChangeAspect="1"/>
          </p:cNvPicPr>
          <p:nvPr/>
        </p:nvPicPr>
        <p:blipFill>
          <a:blip r:embed="rId2"/>
          <a:stretch>
            <a:fillRect/>
          </a:stretch>
        </p:blipFill>
        <p:spPr>
          <a:xfrm>
            <a:off x="4857136" y="3188889"/>
            <a:ext cx="6941574" cy="2982306"/>
          </a:xfrm>
          <a:prstGeom prst="rect">
            <a:avLst/>
          </a:prstGeom>
        </p:spPr>
      </p:pic>
    </p:spTree>
    <p:extLst>
      <p:ext uri="{BB962C8B-B14F-4D97-AF65-F5344CB8AC3E}">
        <p14:creationId xmlns:p14="http://schemas.microsoft.com/office/powerpoint/2010/main" val="103843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F4B61-997A-CF40-C17F-343B549B0D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B3A602-99F4-0C6F-D49F-7006FC53B33D}"/>
              </a:ext>
            </a:extLst>
          </p:cNvPr>
          <p:cNvSpPr>
            <a:spLocks noGrp="1"/>
          </p:cNvSpPr>
          <p:nvPr>
            <p:ph type="title"/>
          </p:nvPr>
        </p:nvSpPr>
        <p:spPr/>
        <p:txBody>
          <a:bodyPr>
            <a:normAutofit/>
          </a:bodyPr>
          <a:lstStyle/>
          <a:p>
            <a:r>
              <a:rPr lang="en-US" dirty="0"/>
              <a:t>Cross-signing as a transition mechanism</a:t>
            </a:r>
            <a:br>
              <a:rPr lang="en-US" dirty="0"/>
            </a:br>
            <a:r>
              <a:rPr lang="en-US" sz="2800" dirty="0"/>
              <a:t>Cross-signed Leaf Certs</a:t>
            </a:r>
            <a:endParaRPr lang="en-US" dirty="0"/>
          </a:p>
        </p:txBody>
      </p:sp>
      <p:sp>
        <p:nvSpPr>
          <p:cNvPr id="3" name="Content Placeholder 2">
            <a:extLst>
              <a:ext uri="{FF2B5EF4-FFF2-40B4-BE49-F238E27FC236}">
                <a16:creationId xmlns:a16="http://schemas.microsoft.com/office/drawing/2014/main" id="{328684C2-FF29-0138-F6C6-C81EB8B56D5D}"/>
              </a:ext>
            </a:extLst>
          </p:cNvPr>
          <p:cNvSpPr>
            <a:spLocks noGrp="1"/>
          </p:cNvSpPr>
          <p:nvPr>
            <p:ph idx="1"/>
          </p:nvPr>
        </p:nvSpPr>
        <p:spPr>
          <a:xfrm>
            <a:off x="367748" y="1825625"/>
            <a:ext cx="4109984" cy="4351338"/>
          </a:xfrm>
        </p:spPr>
        <p:txBody>
          <a:bodyPr>
            <a:normAutofit/>
          </a:bodyPr>
          <a:lstStyle/>
          <a:p>
            <a:pPr marL="0" indent="0">
              <a:buNone/>
            </a:pPr>
            <a:r>
              <a:rPr lang="en-US" sz="1600" dirty="0"/>
              <a:t>( This transition approach is proposed slightly differently as one, large,  combined leaf cert in </a:t>
            </a:r>
            <a:r>
              <a:rPr lang="en-US" sz="1600" dirty="0">
                <a:hlinkClick r:id="rId2"/>
              </a:rPr>
              <a:t>Chrome’s PQ PKI Roadmap (Stage 3)</a:t>
            </a:r>
            <a:r>
              <a:rPr lang="en-US" sz="1600" dirty="0"/>
              <a:t>. To be discussed later. )</a:t>
            </a:r>
          </a:p>
          <a:p>
            <a:pPr marL="0" indent="0">
              <a:buNone/>
            </a:pPr>
            <a:endParaRPr lang="en-US" sz="1600" dirty="0"/>
          </a:p>
          <a:p>
            <a:pPr marL="0" indent="0">
              <a:buNone/>
            </a:pPr>
            <a:r>
              <a:rPr lang="en-US" dirty="0"/>
              <a:t>Why? </a:t>
            </a:r>
          </a:p>
          <a:p>
            <a:r>
              <a:rPr lang="en-US" sz="1800" dirty="0"/>
              <a:t>PKI / CAs can start supporting PQ Sigs through existing automation without any upgrades to clients and servers. </a:t>
            </a:r>
          </a:p>
          <a:p>
            <a:r>
              <a:rPr lang="en-US" sz="1800" dirty="0"/>
              <a:t>PQ-only clients can start supporting PQ issuers.  </a:t>
            </a:r>
          </a:p>
          <a:p>
            <a:r>
              <a:rPr lang="en-US" sz="1800" dirty="0"/>
              <a:t>Downgrades are not possible against PQ-CA-only clients. </a:t>
            </a:r>
          </a:p>
          <a:p>
            <a:endParaRPr lang="en-US" sz="2000" dirty="0"/>
          </a:p>
        </p:txBody>
      </p:sp>
      <p:pic>
        <p:nvPicPr>
          <p:cNvPr id="5" name="Picture 4">
            <a:extLst>
              <a:ext uri="{FF2B5EF4-FFF2-40B4-BE49-F238E27FC236}">
                <a16:creationId xmlns:a16="http://schemas.microsoft.com/office/drawing/2014/main" id="{94A1B879-1774-8B2C-7541-CF9AF24980F5}"/>
              </a:ext>
            </a:extLst>
          </p:cNvPr>
          <p:cNvPicPr>
            <a:picLocks noChangeAspect="1"/>
          </p:cNvPicPr>
          <p:nvPr/>
        </p:nvPicPr>
        <p:blipFill>
          <a:blip r:embed="rId3"/>
          <a:stretch>
            <a:fillRect/>
          </a:stretch>
        </p:blipFill>
        <p:spPr>
          <a:xfrm>
            <a:off x="4570396" y="2179167"/>
            <a:ext cx="7534677" cy="3361449"/>
          </a:xfrm>
          <a:prstGeom prst="rect">
            <a:avLst/>
          </a:prstGeom>
        </p:spPr>
      </p:pic>
    </p:spTree>
    <p:extLst>
      <p:ext uri="{BB962C8B-B14F-4D97-AF65-F5344CB8AC3E}">
        <p14:creationId xmlns:p14="http://schemas.microsoft.com/office/powerpoint/2010/main" val="40106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87CA2-CDDE-4622-0E36-78B4C85198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C0FA6-4711-FEB3-098D-72F262F46856}"/>
              </a:ext>
            </a:extLst>
          </p:cNvPr>
          <p:cNvSpPr>
            <a:spLocks noGrp="1"/>
          </p:cNvSpPr>
          <p:nvPr>
            <p:ph type="title"/>
          </p:nvPr>
        </p:nvSpPr>
        <p:spPr/>
        <p:txBody>
          <a:bodyPr/>
          <a:lstStyle/>
          <a:p>
            <a:r>
              <a:rPr lang="en-US" dirty="0"/>
              <a:t>TLS stacks investigated</a:t>
            </a:r>
          </a:p>
        </p:txBody>
      </p:sp>
      <p:sp>
        <p:nvSpPr>
          <p:cNvPr id="3" name="Content Placeholder 2">
            <a:extLst>
              <a:ext uri="{FF2B5EF4-FFF2-40B4-BE49-F238E27FC236}">
                <a16:creationId xmlns:a16="http://schemas.microsoft.com/office/drawing/2014/main" id="{D3F50C13-27D8-9AB1-7828-461EDB29BD54}"/>
              </a:ext>
            </a:extLst>
          </p:cNvPr>
          <p:cNvSpPr>
            <a:spLocks noGrp="1"/>
          </p:cNvSpPr>
          <p:nvPr>
            <p:ph idx="1"/>
          </p:nvPr>
        </p:nvSpPr>
        <p:spPr/>
        <p:txBody>
          <a:bodyPr>
            <a:normAutofit/>
          </a:bodyPr>
          <a:lstStyle/>
          <a:p>
            <a:r>
              <a:rPr lang="en-US" dirty="0"/>
              <a:t> </a:t>
            </a:r>
          </a:p>
          <a:p>
            <a:r>
              <a:rPr lang="en-US" dirty="0"/>
              <a:t>         -</a:t>
            </a:r>
            <a:r>
              <a:rPr lang="en-US" dirty="0" err="1"/>
              <a:t>tls</a:t>
            </a:r>
            <a:endParaRPr lang="en-US" dirty="0"/>
          </a:p>
          <a:p>
            <a:r>
              <a:rPr lang="en-US" dirty="0"/>
              <a:t>                         (with                        )</a:t>
            </a:r>
          </a:p>
          <a:p>
            <a:endParaRPr lang="en-US" dirty="0"/>
          </a:p>
          <a:p>
            <a:pPr marL="0" indent="0">
              <a:buNone/>
            </a:pPr>
            <a:r>
              <a:rPr lang="en-US" dirty="0"/>
              <a:t>How the authenticating party picks the cert (and chain) to send to peer</a:t>
            </a:r>
          </a:p>
          <a:p>
            <a:pPr>
              <a:buFontTx/>
              <a:buChar char="-"/>
            </a:pPr>
            <a:r>
              <a:rPr lang="en-US" dirty="0"/>
              <a:t>Go down the configured certificates and </a:t>
            </a:r>
          </a:p>
          <a:p>
            <a:pPr>
              <a:buFontTx/>
              <a:buChar char="-"/>
            </a:pPr>
            <a:r>
              <a:rPr lang="en-US" dirty="0"/>
              <a:t>Match leaf cert </a:t>
            </a:r>
          </a:p>
          <a:p>
            <a:pPr lvl="1">
              <a:buFontTx/>
              <a:buChar char="-"/>
            </a:pPr>
            <a:r>
              <a:rPr lang="en-US" dirty="0"/>
              <a:t>public key algorithm against </a:t>
            </a:r>
            <a:r>
              <a:rPr lang="en-US" sz="2000" dirty="0" err="1">
                <a:latin typeface="Consolas" panose="020B0609020204030204" pitchFamily="49" charset="0"/>
              </a:rPr>
              <a:t>ClientHello</a:t>
            </a:r>
            <a:r>
              <a:rPr lang="en-US" dirty="0"/>
              <a:t> </a:t>
            </a:r>
            <a:r>
              <a:rPr lang="en-US" sz="2000" dirty="0" err="1">
                <a:latin typeface="Consolas" panose="020B0609020204030204" pitchFamily="49" charset="0"/>
              </a:rPr>
              <a:t>sigAlgs</a:t>
            </a:r>
            <a:endParaRPr lang="en-US" dirty="0">
              <a:latin typeface="Consolas" panose="020B0609020204030204" pitchFamily="49" charset="0"/>
            </a:endParaRPr>
          </a:p>
          <a:p>
            <a:pPr marL="0" indent="0">
              <a:buNone/>
            </a:pPr>
            <a:endParaRPr lang="en-US" dirty="0"/>
          </a:p>
          <a:p>
            <a:endParaRPr lang="en-US" dirty="0"/>
          </a:p>
        </p:txBody>
      </p:sp>
      <p:pic>
        <p:nvPicPr>
          <p:cNvPr id="5" name="Picture 4">
            <a:extLst>
              <a:ext uri="{FF2B5EF4-FFF2-40B4-BE49-F238E27FC236}">
                <a16:creationId xmlns:a16="http://schemas.microsoft.com/office/drawing/2014/main" id="{D2E4B6AE-CD05-CF62-2E18-62594735E2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1637" y="2349781"/>
            <a:ext cx="618592" cy="425282"/>
          </a:xfrm>
          <a:prstGeom prst="rect">
            <a:avLst/>
          </a:prstGeom>
        </p:spPr>
      </p:pic>
      <p:pic>
        <p:nvPicPr>
          <p:cNvPr id="7" name="Graphic 6">
            <a:extLst>
              <a:ext uri="{FF2B5EF4-FFF2-40B4-BE49-F238E27FC236}">
                <a16:creationId xmlns:a16="http://schemas.microsoft.com/office/drawing/2014/main" id="{BA558EBC-F2AC-8E8B-91F7-FA62CE8642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5168" y="1775025"/>
            <a:ext cx="2050061" cy="482367"/>
          </a:xfrm>
          <a:prstGeom prst="rect">
            <a:avLst/>
          </a:prstGeom>
        </p:spPr>
      </p:pic>
      <p:pic>
        <p:nvPicPr>
          <p:cNvPr id="8" name="Picture 7">
            <a:extLst>
              <a:ext uri="{FF2B5EF4-FFF2-40B4-BE49-F238E27FC236}">
                <a16:creationId xmlns:a16="http://schemas.microsoft.com/office/drawing/2014/main" id="{ABE1D979-9FAA-278A-3AD0-39B355A8A6D4}"/>
              </a:ext>
            </a:extLst>
          </p:cNvPr>
          <p:cNvPicPr>
            <a:picLocks noChangeAspect="1"/>
          </p:cNvPicPr>
          <p:nvPr/>
        </p:nvPicPr>
        <p:blipFill>
          <a:blip r:embed="rId5"/>
          <a:stretch>
            <a:fillRect/>
          </a:stretch>
        </p:blipFill>
        <p:spPr>
          <a:xfrm>
            <a:off x="1161637" y="2829010"/>
            <a:ext cx="1761592" cy="486199"/>
          </a:xfrm>
          <a:prstGeom prst="rect">
            <a:avLst/>
          </a:prstGeom>
        </p:spPr>
      </p:pic>
      <p:pic>
        <p:nvPicPr>
          <p:cNvPr id="10" name="Graphic 9">
            <a:extLst>
              <a:ext uri="{FF2B5EF4-FFF2-40B4-BE49-F238E27FC236}">
                <a16:creationId xmlns:a16="http://schemas.microsoft.com/office/drawing/2014/main" id="{796A0872-987E-FC7A-CBAD-33C07450A24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40354" y="2899416"/>
            <a:ext cx="1467891" cy="345386"/>
          </a:xfrm>
          <a:prstGeom prst="rect">
            <a:avLst/>
          </a:prstGeom>
        </p:spPr>
      </p:pic>
    </p:spTree>
    <p:extLst>
      <p:ext uri="{BB962C8B-B14F-4D97-AF65-F5344CB8AC3E}">
        <p14:creationId xmlns:p14="http://schemas.microsoft.com/office/powerpoint/2010/main" val="188815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E35066-A602-6D75-BE85-7F8F3BC4B5B7}"/>
              </a:ext>
            </a:extLst>
          </p:cNvPr>
          <p:cNvPicPr>
            <a:picLocks noChangeAspect="1"/>
          </p:cNvPicPr>
          <p:nvPr/>
        </p:nvPicPr>
        <p:blipFill>
          <a:blip r:embed="rId3"/>
          <a:srcRect r="28336"/>
          <a:stretch>
            <a:fillRect/>
          </a:stretch>
        </p:blipFill>
        <p:spPr>
          <a:xfrm>
            <a:off x="997340" y="2774383"/>
            <a:ext cx="3848058" cy="2306928"/>
          </a:xfrm>
          <a:prstGeom prst="rect">
            <a:avLst/>
          </a:prstGeom>
        </p:spPr>
      </p:pic>
      <p:sp>
        <p:nvSpPr>
          <p:cNvPr id="2" name="Title 1">
            <a:extLst>
              <a:ext uri="{FF2B5EF4-FFF2-40B4-BE49-F238E27FC236}">
                <a16:creationId xmlns:a16="http://schemas.microsoft.com/office/drawing/2014/main" id="{62875839-3E13-F195-57DA-2B75A7EAFF04}"/>
              </a:ext>
            </a:extLst>
          </p:cNvPr>
          <p:cNvSpPr>
            <a:spLocks noGrp="1"/>
          </p:cNvSpPr>
          <p:nvPr>
            <p:ph type="title"/>
          </p:nvPr>
        </p:nvSpPr>
        <p:spPr/>
        <p:txBody>
          <a:bodyPr/>
          <a:lstStyle/>
          <a:p>
            <a:r>
              <a:rPr lang="en-US" dirty="0"/>
              <a:t>Challenges with cert chain selection</a:t>
            </a:r>
            <a:br>
              <a:rPr lang="en-US" dirty="0"/>
            </a:br>
            <a:r>
              <a:rPr lang="en-US" sz="2800" dirty="0"/>
              <a:t>Inadvertent failures</a:t>
            </a:r>
            <a:endParaRPr lang="en-US" dirty="0"/>
          </a:p>
        </p:txBody>
      </p:sp>
      <p:sp>
        <p:nvSpPr>
          <p:cNvPr id="18" name="Text Placeholder 17">
            <a:extLst>
              <a:ext uri="{FF2B5EF4-FFF2-40B4-BE49-F238E27FC236}">
                <a16:creationId xmlns:a16="http://schemas.microsoft.com/office/drawing/2014/main" id="{8064F8A1-BA8C-EA6A-E8E7-FC630F53E8FF}"/>
              </a:ext>
            </a:extLst>
          </p:cNvPr>
          <p:cNvSpPr>
            <a:spLocks noGrp="1"/>
          </p:cNvSpPr>
          <p:nvPr>
            <p:ph type="body" idx="1"/>
          </p:nvPr>
        </p:nvSpPr>
        <p:spPr>
          <a:xfrm>
            <a:off x="839788" y="1681163"/>
            <a:ext cx="10649847" cy="503191"/>
          </a:xfrm>
        </p:spPr>
        <p:txBody>
          <a:bodyPr>
            <a:normAutofit lnSpcReduction="10000"/>
          </a:bodyPr>
          <a:lstStyle/>
          <a:p>
            <a:r>
              <a:rPr lang="en-US" sz="1600" b="0" dirty="0"/>
              <a:t>Reminder: Today, typically only the </a:t>
            </a:r>
            <a:r>
              <a:rPr lang="en-US" sz="1600" dirty="0"/>
              <a:t>first configured cert chain</a:t>
            </a:r>
            <a:r>
              <a:rPr lang="en-US" sz="1600" b="0" dirty="0"/>
              <a:t> with a leaf PK algorithm matching the client </a:t>
            </a:r>
            <a:r>
              <a:rPr lang="en-US" sz="1600" b="0" dirty="0" err="1">
                <a:latin typeface="Consolas" panose="020B0609020204030204" pitchFamily="49" charset="0"/>
              </a:rPr>
              <a:t>sigAlgs</a:t>
            </a:r>
            <a:r>
              <a:rPr lang="en-US" sz="1600" b="0" dirty="0"/>
              <a:t> is picked.</a:t>
            </a:r>
          </a:p>
        </p:txBody>
      </p:sp>
      <p:pic>
        <p:nvPicPr>
          <p:cNvPr id="7" name="Picture 6">
            <a:extLst>
              <a:ext uri="{FF2B5EF4-FFF2-40B4-BE49-F238E27FC236}">
                <a16:creationId xmlns:a16="http://schemas.microsoft.com/office/drawing/2014/main" id="{231CCFB6-E04E-DE13-4ED1-59D13718DD63}"/>
              </a:ext>
            </a:extLst>
          </p:cNvPr>
          <p:cNvPicPr>
            <a:picLocks noChangeAspect="1"/>
          </p:cNvPicPr>
          <p:nvPr/>
        </p:nvPicPr>
        <p:blipFill>
          <a:blip r:embed="rId4"/>
          <a:stretch>
            <a:fillRect/>
          </a:stretch>
        </p:blipFill>
        <p:spPr>
          <a:xfrm>
            <a:off x="6532556" y="2833740"/>
            <a:ext cx="4771019" cy="2128497"/>
          </a:xfrm>
          <a:prstGeom prst="rect">
            <a:avLst/>
          </a:prstGeom>
        </p:spPr>
      </p:pic>
      <p:sp>
        <p:nvSpPr>
          <p:cNvPr id="8" name="Oval 7">
            <a:extLst>
              <a:ext uri="{FF2B5EF4-FFF2-40B4-BE49-F238E27FC236}">
                <a16:creationId xmlns:a16="http://schemas.microsoft.com/office/drawing/2014/main" id="{A32DF1F3-7A22-EAE7-256A-618837F81308}"/>
              </a:ext>
            </a:extLst>
          </p:cNvPr>
          <p:cNvSpPr/>
          <p:nvPr/>
        </p:nvSpPr>
        <p:spPr>
          <a:xfrm rot="20840261">
            <a:off x="840797" y="3163429"/>
            <a:ext cx="1623316" cy="1256811"/>
          </a:xfrm>
          <a:prstGeom prst="ellipse">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81BDD72-3EDB-D6A4-8349-C414C18275ED}"/>
              </a:ext>
            </a:extLst>
          </p:cNvPr>
          <p:cNvSpPr/>
          <p:nvPr/>
        </p:nvSpPr>
        <p:spPr>
          <a:xfrm>
            <a:off x="6243871" y="3927847"/>
            <a:ext cx="3557862" cy="1047673"/>
          </a:xfrm>
          <a:prstGeom prst="ellipse">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ECBCD6B-8E68-4E84-7BD6-940759126718}"/>
              </a:ext>
            </a:extLst>
          </p:cNvPr>
          <p:cNvSpPr txBox="1"/>
          <p:nvPr/>
        </p:nvSpPr>
        <p:spPr>
          <a:xfrm>
            <a:off x="96564" y="4557782"/>
            <a:ext cx="2660073" cy="954107"/>
          </a:xfrm>
          <a:prstGeom prst="rect">
            <a:avLst/>
          </a:prstGeom>
          <a:noFill/>
        </p:spPr>
        <p:txBody>
          <a:bodyPr wrap="square" rtlCol="0">
            <a:spAutoFit/>
          </a:bodyPr>
          <a:lstStyle/>
          <a:p>
            <a:pPr algn="just"/>
            <a:r>
              <a:rPr lang="en-US" sz="1400" b="1" dirty="0">
                <a:solidFill>
                  <a:schemeClr val="accent2"/>
                </a:solidFill>
              </a:rPr>
              <a:t>A client that supports PQ </a:t>
            </a:r>
            <a:r>
              <a:rPr lang="en-US" sz="1200" b="1" dirty="0" err="1">
                <a:solidFill>
                  <a:schemeClr val="accent2"/>
                </a:solidFill>
                <a:latin typeface="Consolas" panose="020B0609020204030204" pitchFamily="49" charset="0"/>
              </a:rPr>
              <a:t>sigAlgs</a:t>
            </a:r>
            <a:r>
              <a:rPr lang="en-US" sz="1400" b="1" dirty="0">
                <a:solidFill>
                  <a:schemeClr val="accent2"/>
                </a:solidFill>
              </a:rPr>
              <a:t>, but does not have PQ Root CA 1i in its Trust Store  may fail to  connect</a:t>
            </a:r>
          </a:p>
        </p:txBody>
      </p:sp>
      <p:sp>
        <p:nvSpPr>
          <p:cNvPr id="13" name="TextBox 12">
            <a:extLst>
              <a:ext uri="{FF2B5EF4-FFF2-40B4-BE49-F238E27FC236}">
                <a16:creationId xmlns:a16="http://schemas.microsoft.com/office/drawing/2014/main" id="{CED7CE75-3B2D-A762-2153-FF0F1C314302}"/>
              </a:ext>
            </a:extLst>
          </p:cNvPr>
          <p:cNvSpPr txBox="1"/>
          <p:nvPr/>
        </p:nvSpPr>
        <p:spPr>
          <a:xfrm>
            <a:off x="6243871" y="5011635"/>
            <a:ext cx="5166299" cy="523220"/>
          </a:xfrm>
          <a:prstGeom prst="rect">
            <a:avLst/>
          </a:prstGeom>
          <a:noFill/>
        </p:spPr>
        <p:txBody>
          <a:bodyPr wrap="square" rtlCol="0">
            <a:spAutoFit/>
          </a:bodyPr>
          <a:lstStyle/>
          <a:p>
            <a:pPr algn="just"/>
            <a:r>
              <a:rPr lang="en-US" sz="1400" b="1" dirty="0">
                <a:solidFill>
                  <a:schemeClr val="accent2"/>
                </a:solidFill>
              </a:rPr>
              <a:t>A client that does not support PQ </a:t>
            </a:r>
            <a:r>
              <a:rPr lang="en-US" sz="1200" b="1" dirty="0" err="1">
                <a:solidFill>
                  <a:schemeClr val="accent2"/>
                </a:solidFill>
                <a:latin typeface="Consolas" panose="020B0609020204030204" pitchFamily="49" charset="0"/>
              </a:rPr>
              <a:t>sigAlgs</a:t>
            </a:r>
            <a:r>
              <a:rPr lang="en-US" sz="1200" b="1" dirty="0">
                <a:solidFill>
                  <a:schemeClr val="accent2"/>
                </a:solidFill>
                <a:latin typeface="Consolas" panose="020B0609020204030204" pitchFamily="49" charset="0"/>
              </a:rPr>
              <a:t>/</a:t>
            </a:r>
            <a:r>
              <a:rPr lang="en-US" sz="1200" b="1" dirty="0" err="1">
                <a:solidFill>
                  <a:schemeClr val="accent2"/>
                </a:solidFill>
                <a:latin typeface="Consolas" panose="020B0609020204030204" pitchFamily="49" charset="0"/>
              </a:rPr>
              <a:t>sigAlgsCert</a:t>
            </a:r>
            <a:r>
              <a:rPr lang="en-US" sz="1400" b="1" dirty="0">
                <a:solidFill>
                  <a:schemeClr val="accent2"/>
                </a:solidFill>
              </a:rPr>
              <a:t> may fail to connect. </a:t>
            </a:r>
          </a:p>
        </p:txBody>
      </p:sp>
      <p:cxnSp>
        <p:nvCxnSpPr>
          <p:cNvPr id="15" name="Straight Arrow Connector 14">
            <a:extLst>
              <a:ext uri="{FF2B5EF4-FFF2-40B4-BE49-F238E27FC236}">
                <a16:creationId xmlns:a16="http://schemas.microsoft.com/office/drawing/2014/main" id="{04BC80C8-A35D-4475-741F-BAE4D55CE552}"/>
              </a:ext>
            </a:extLst>
          </p:cNvPr>
          <p:cNvCxnSpPr>
            <a:cxnSpLocks/>
          </p:cNvCxnSpPr>
          <p:nvPr/>
        </p:nvCxnSpPr>
        <p:spPr>
          <a:xfrm flipV="1">
            <a:off x="943537" y="3771900"/>
            <a:ext cx="2142563" cy="1262935"/>
          </a:xfrm>
          <a:prstGeom prst="straightConnector1">
            <a:avLst/>
          </a:prstGeom>
          <a:ln w="254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22" name="Rectangle: Rounded Corners 21">
            <a:extLst>
              <a:ext uri="{FF2B5EF4-FFF2-40B4-BE49-F238E27FC236}">
                <a16:creationId xmlns:a16="http://schemas.microsoft.com/office/drawing/2014/main" id="{BA98E1DE-092C-9F4F-73BC-5289BCB4768B}"/>
              </a:ext>
            </a:extLst>
          </p:cNvPr>
          <p:cNvSpPr/>
          <p:nvPr/>
        </p:nvSpPr>
        <p:spPr>
          <a:xfrm>
            <a:off x="6689927" y="4607654"/>
            <a:ext cx="818704" cy="199666"/>
          </a:xfrm>
          <a:prstGeom prst="roundRect">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754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p:bldP spid="13" grpId="0"/>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B37D0-F55F-7753-B5A8-3CB6D5A4C5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1200AE-DF26-4E67-42EF-AB1C9E41399D}"/>
              </a:ext>
            </a:extLst>
          </p:cNvPr>
          <p:cNvPicPr>
            <a:picLocks noChangeAspect="1"/>
          </p:cNvPicPr>
          <p:nvPr/>
        </p:nvPicPr>
        <p:blipFill>
          <a:blip r:embed="rId3"/>
          <a:srcRect r="-1414"/>
          <a:stretch>
            <a:fillRect/>
          </a:stretch>
        </p:blipFill>
        <p:spPr>
          <a:xfrm>
            <a:off x="1077763" y="2879689"/>
            <a:ext cx="4942038" cy="2093631"/>
          </a:xfrm>
          <a:prstGeom prst="rect">
            <a:avLst/>
          </a:prstGeom>
        </p:spPr>
      </p:pic>
      <p:sp>
        <p:nvSpPr>
          <p:cNvPr id="2" name="Title 1">
            <a:extLst>
              <a:ext uri="{FF2B5EF4-FFF2-40B4-BE49-F238E27FC236}">
                <a16:creationId xmlns:a16="http://schemas.microsoft.com/office/drawing/2014/main" id="{C1B93C17-B5F0-6C8E-E97B-FBF4CE39DEC1}"/>
              </a:ext>
            </a:extLst>
          </p:cNvPr>
          <p:cNvSpPr>
            <a:spLocks noGrp="1"/>
          </p:cNvSpPr>
          <p:nvPr>
            <p:ph type="title"/>
          </p:nvPr>
        </p:nvSpPr>
        <p:spPr/>
        <p:txBody>
          <a:bodyPr/>
          <a:lstStyle/>
          <a:p>
            <a:r>
              <a:rPr lang="en-US" dirty="0"/>
              <a:t>Challenges with the cert chain selection</a:t>
            </a:r>
            <a:br>
              <a:rPr lang="en-US" dirty="0"/>
            </a:br>
            <a:r>
              <a:rPr lang="en-US" sz="2600" dirty="0" err="1">
                <a:latin typeface="Consolas" panose="020B0609020204030204" pitchFamily="49" charset="0"/>
              </a:rPr>
              <a:t>sigAlgs</a:t>
            </a:r>
            <a:endParaRPr lang="en-US" sz="2600" dirty="0">
              <a:latin typeface="Consolas" panose="020B0609020204030204" pitchFamily="49" charset="0"/>
            </a:endParaRPr>
          </a:p>
        </p:txBody>
      </p:sp>
      <p:sp>
        <p:nvSpPr>
          <p:cNvPr id="12" name="Text Placeholder 11">
            <a:extLst>
              <a:ext uri="{FF2B5EF4-FFF2-40B4-BE49-F238E27FC236}">
                <a16:creationId xmlns:a16="http://schemas.microsoft.com/office/drawing/2014/main" id="{8030BDBF-0C29-E47F-ACBE-9034E1493DD0}"/>
              </a:ext>
            </a:extLst>
          </p:cNvPr>
          <p:cNvSpPr>
            <a:spLocks noGrp="1"/>
          </p:cNvSpPr>
          <p:nvPr>
            <p:ph type="body" idx="1"/>
          </p:nvPr>
        </p:nvSpPr>
        <p:spPr>
          <a:xfrm>
            <a:off x="839788" y="1681163"/>
            <a:ext cx="10311916" cy="466841"/>
          </a:xfrm>
        </p:spPr>
        <p:txBody>
          <a:bodyPr>
            <a:normAutofit fontScale="85000" lnSpcReduction="10000"/>
          </a:bodyPr>
          <a:lstStyle/>
          <a:p>
            <a:r>
              <a:rPr lang="en-US" sz="2000" b="0" dirty="0"/>
              <a:t>Reminder: Today, typically only the </a:t>
            </a:r>
            <a:r>
              <a:rPr lang="en-US" sz="2000" dirty="0"/>
              <a:t>leaf cert PK algorithm</a:t>
            </a:r>
            <a:r>
              <a:rPr lang="en-US" sz="2000" b="0" dirty="0"/>
              <a:t> is matched against the relying party’s </a:t>
            </a:r>
            <a:r>
              <a:rPr lang="en-US" sz="1800" b="0" dirty="0" err="1">
                <a:latin typeface="Consolas" panose="020B0609020204030204" pitchFamily="49" charset="0"/>
              </a:rPr>
              <a:t>sigAls</a:t>
            </a:r>
            <a:r>
              <a:rPr lang="en-US" sz="2000" b="0" dirty="0"/>
              <a:t>. </a:t>
            </a:r>
          </a:p>
        </p:txBody>
      </p:sp>
      <p:sp>
        <p:nvSpPr>
          <p:cNvPr id="5" name="Content Placeholder 4">
            <a:extLst>
              <a:ext uri="{FF2B5EF4-FFF2-40B4-BE49-F238E27FC236}">
                <a16:creationId xmlns:a16="http://schemas.microsoft.com/office/drawing/2014/main" id="{455A7702-2304-C3E9-46A6-E4FE12513884}"/>
              </a:ext>
            </a:extLst>
          </p:cNvPr>
          <p:cNvSpPr>
            <a:spLocks noGrp="1"/>
          </p:cNvSpPr>
          <p:nvPr>
            <p:ph sz="quarter" idx="4"/>
          </p:nvPr>
        </p:nvSpPr>
        <p:spPr/>
        <p:txBody>
          <a:bodyPr>
            <a:normAutofit/>
          </a:bodyPr>
          <a:lstStyle/>
          <a:p>
            <a:pPr marL="0" indent="0">
              <a:buNone/>
            </a:pPr>
            <a:r>
              <a:rPr lang="en-US" sz="2000" dirty="0"/>
              <a:t>Discussion</a:t>
            </a:r>
          </a:p>
          <a:p>
            <a:r>
              <a:rPr lang="en-US" sz="1800" dirty="0"/>
              <a:t>Should the client advertised </a:t>
            </a:r>
            <a:r>
              <a:rPr lang="en-US" sz="1800" dirty="0" err="1">
                <a:latin typeface="Consolas" panose="020B0609020204030204" pitchFamily="49" charset="0"/>
              </a:rPr>
              <a:t>sigAlgs</a:t>
            </a:r>
            <a:r>
              <a:rPr lang="en-US" sz="1800" dirty="0"/>
              <a:t> be matched against the cert chain PKs and Sigs?</a:t>
            </a:r>
          </a:p>
          <a:p>
            <a:pPr lvl="1"/>
            <a:r>
              <a:rPr lang="en-US" sz="1800" dirty="0"/>
              <a:t>In principle as per RFC8446 and RFC9846?</a:t>
            </a:r>
          </a:p>
          <a:p>
            <a:pPr lvl="1"/>
            <a:r>
              <a:rPr lang="en-US" sz="1800" dirty="0"/>
              <a:t>In reality, </a:t>
            </a:r>
          </a:p>
          <a:p>
            <a:pPr lvl="2"/>
            <a:r>
              <a:rPr lang="en-US" sz="1800" dirty="0"/>
              <a:t>does the TLS stack know what the  X.509/ASN.1/Cert stack supports?</a:t>
            </a:r>
          </a:p>
          <a:p>
            <a:pPr lvl="1"/>
            <a:r>
              <a:rPr lang="en-US" sz="1800" dirty="0"/>
              <a:t>Should the match only be for the leaf cert PK and Sig?</a:t>
            </a:r>
          </a:p>
          <a:p>
            <a:pPr lvl="1"/>
            <a:r>
              <a:rPr lang="en-US" sz="1800" dirty="0"/>
              <a:t>Does it even matter?</a:t>
            </a:r>
          </a:p>
          <a:p>
            <a:r>
              <a:rPr lang="en-US" sz="1800" dirty="0"/>
              <a:t>Should the client consult its Trust Store before advertising support for </a:t>
            </a:r>
            <a:r>
              <a:rPr lang="en-US" sz="1800" dirty="0" err="1">
                <a:latin typeface="Consolas" panose="020B0609020204030204" pitchFamily="49" charset="0"/>
              </a:rPr>
              <a:t>sigAlgs</a:t>
            </a:r>
            <a:r>
              <a:rPr lang="en-US" sz="1800" dirty="0"/>
              <a:t> XYZ?</a:t>
            </a:r>
          </a:p>
        </p:txBody>
      </p:sp>
      <p:sp>
        <p:nvSpPr>
          <p:cNvPr id="8" name="Oval 7">
            <a:extLst>
              <a:ext uri="{FF2B5EF4-FFF2-40B4-BE49-F238E27FC236}">
                <a16:creationId xmlns:a16="http://schemas.microsoft.com/office/drawing/2014/main" id="{617B84C2-DA13-AC75-E694-600D545E7614}"/>
              </a:ext>
            </a:extLst>
          </p:cNvPr>
          <p:cNvSpPr/>
          <p:nvPr/>
        </p:nvSpPr>
        <p:spPr>
          <a:xfrm rot="935975">
            <a:off x="900903" y="3617003"/>
            <a:ext cx="3561194" cy="1130338"/>
          </a:xfrm>
          <a:prstGeom prst="ellipse">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D61AA7A-9580-4489-1586-D65A7F8E686F}"/>
              </a:ext>
            </a:extLst>
          </p:cNvPr>
          <p:cNvSpPr txBox="1"/>
          <p:nvPr/>
        </p:nvSpPr>
        <p:spPr>
          <a:xfrm>
            <a:off x="170075" y="4736159"/>
            <a:ext cx="2660073" cy="738664"/>
          </a:xfrm>
          <a:prstGeom prst="rect">
            <a:avLst/>
          </a:prstGeom>
          <a:noFill/>
        </p:spPr>
        <p:txBody>
          <a:bodyPr wrap="square" rtlCol="0">
            <a:spAutoFit/>
          </a:bodyPr>
          <a:lstStyle/>
          <a:p>
            <a:pPr algn="just"/>
            <a:r>
              <a:rPr lang="en-US" sz="1400" b="1" dirty="0">
                <a:solidFill>
                  <a:schemeClr val="accent2"/>
                </a:solidFill>
              </a:rPr>
              <a:t>A client that does not advertise ECDSA </a:t>
            </a:r>
            <a:r>
              <a:rPr lang="en-US" sz="1200" b="1" dirty="0" err="1">
                <a:solidFill>
                  <a:schemeClr val="accent2"/>
                </a:solidFill>
                <a:latin typeface="Consolas" panose="020B0609020204030204" pitchFamily="49" charset="0"/>
              </a:rPr>
              <a:t>sigAlgs</a:t>
            </a:r>
            <a:r>
              <a:rPr lang="en-US" sz="1400" b="1" dirty="0">
                <a:solidFill>
                  <a:schemeClr val="accent2"/>
                </a:solidFill>
              </a:rPr>
              <a:t> may receive an ECDSA signed ICA. </a:t>
            </a:r>
          </a:p>
        </p:txBody>
      </p:sp>
      <p:sp>
        <p:nvSpPr>
          <p:cNvPr id="7" name="Rectangle: Rounded Corners 6">
            <a:extLst>
              <a:ext uri="{FF2B5EF4-FFF2-40B4-BE49-F238E27FC236}">
                <a16:creationId xmlns:a16="http://schemas.microsoft.com/office/drawing/2014/main" id="{745FD2C3-9795-B9AA-47F8-503DD66A8FA7}"/>
              </a:ext>
            </a:extLst>
          </p:cNvPr>
          <p:cNvSpPr/>
          <p:nvPr/>
        </p:nvSpPr>
        <p:spPr>
          <a:xfrm>
            <a:off x="2949677" y="4660497"/>
            <a:ext cx="774003" cy="167141"/>
          </a:xfrm>
          <a:prstGeom prst="roundRect">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6233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8" grpId="0" animBg="1"/>
      <p:bldP spid="10"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D7E13-CD05-8C5C-C404-AFFCA2649F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1D718-9C1D-B4F8-FF45-1DF2FDB61161}"/>
              </a:ext>
            </a:extLst>
          </p:cNvPr>
          <p:cNvSpPr>
            <a:spLocks noGrp="1"/>
          </p:cNvSpPr>
          <p:nvPr>
            <p:ph type="title"/>
          </p:nvPr>
        </p:nvSpPr>
        <p:spPr/>
        <p:txBody>
          <a:bodyPr/>
          <a:lstStyle/>
          <a:p>
            <a:r>
              <a:rPr lang="en-US" sz="3600" dirty="0"/>
              <a:t>(General) </a:t>
            </a:r>
            <a:r>
              <a:rPr lang="en-US" dirty="0"/>
              <a:t>Solution</a:t>
            </a:r>
            <a:br>
              <a:rPr lang="en-US" dirty="0"/>
            </a:br>
            <a:r>
              <a:rPr lang="en-US" sz="2800" dirty="0"/>
              <a:t>Relying party signals Trusted Roots. Authenticating Party honors them. </a:t>
            </a:r>
          </a:p>
        </p:txBody>
      </p:sp>
      <p:sp>
        <p:nvSpPr>
          <p:cNvPr id="4" name="Content Placeholder 3">
            <a:extLst>
              <a:ext uri="{FF2B5EF4-FFF2-40B4-BE49-F238E27FC236}">
                <a16:creationId xmlns:a16="http://schemas.microsoft.com/office/drawing/2014/main" id="{EA1DC464-EC1E-1EFF-6FCE-C002E9E5960A}"/>
              </a:ext>
            </a:extLst>
          </p:cNvPr>
          <p:cNvSpPr>
            <a:spLocks noGrp="1"/>
          </p:cNvSpPr>
          <p:nvPr>
            <p:ph sz="half" idx="1"/>
          </p:nvPr>
        </p:nvSpPr>
        <p:spPr>
          <a:xfrm>
            <a:off x="838199" y="1825625"/>
            <a:ext cx="6036129" cy="4351338"/>
          </a:xfrm>
        </p:spPr>
        <p:txBody>
          <a:bodyPr>
            <a:normAutofit/>
          </a:bodyPr>
          <a:lstStyle/>
          <a:p>
            <a:r>
              <a:rPr lang="en-US" sz="2100" dirty="0"/>
              <a:t>Good old </a:t>
            </a:r>
            <a:r>
              <a:rPr lang="en-US" sz="2000" b="1" dirty="0" err="1">
                <a:latin typeface="Consolas" panose="020B0609020204030204" pitchFamily="49" charset="0"/>
              </a:rPr>
              <a:t>certificate_authorities</a:t>
            </a:r>
            <a:r>
              <a:rPr lang="en-US" sz="2000" b="1" dirty="0"/>
              <a:t> </a:t>
            </a:r>
            <a:r>
              <a:rPr lang="en-US" sz="2100" dirty="0"/>
              <a:t>extension in TLS 1.3</a:t>
            </a:r>
          </a:p>
          <a:p>
            <a:pPr lvl="1"/>
            <a:r>
              <a:rPr lang="en-US" sz="1800" dirty="0"/>
              <a:t>Caveats</a:t>
            </a:r>
          </a:p>
          <a:p>
            <a:pPr lvl="2"/>
            <a:r>
              <a:rPr lang="en-US" sz="1400" dirty="0"/>
              <a:t>What if I have lots of Roots? Is it a DoS vector for the server?</a:t>
            </a:r>
          </a:p>
          <a:p>
            <a:pPr lvl="2"/>
            <a:r>
              <a:rPr lang="en-US" sz="1400" dirty="0"/>
              <a:t>Very limited support today.</a:t>
            </a:r>
          </a:p>
          <a:p>
            <a:pPr marL="457200" lvl="1" indent="0">
              <a:buNone/>
            </a:pPr>
            <a:endParaRPr lang="en-US" sz="2000" dirty="0"/>
          </a:p>
          <a:p>
            <a:pPr lvl="1"/>
            <a:endParaRPr lang="en-US" sz="2000" dirty="0"/>
          </a:p>
          <a:p>
            <a:r>
              <a:rPr lang="en-US" sz="2100" dirty="0"/>
              <a:t>IETF </a:t>
            </a:r>
            <a:r>
              <a:rPr lang="en-US" sz="2100" dirty="0">
                <a:hlinkClick r:id="rId3"/>
              </a:rPr>
              <a:t>draft-</a:t>
            </a:r>
            <a:r>
              <a:rPr lang="en-US" sz="2100" dirty="0" err="1">
                <a:hlinkClick r:id="rId3"/>
              </a:rPr>
              <a:t>ietf</a:t>
            </a:r>
            <a:r>
              <a:rPr lang="en-US" sz="2100" dirty="0">
                <a:hlinkClick r:id="rId3"/>
              </a:rPr>
              <a:t>-</a:t>
            </a:r>
            <a:r>
              <a:rPr lang="en-US" sz="2100" dirty="0" err="1">
                <a:hlinkClick r:id="rId3"/>
              </a:rPr>
              <a:t>tls</a:t>
            </a:r>
            <a:r>
              <a:rPr lang="en-US" sz="2100" dirty="0">
                <a:hlinkClick r:id="rId3"/>
              </a:rPr>
              <a:t>-trust-anchor-ids</a:t>
            </a:r>
            <a:r>
              <a:rPr lang="en-US" sz="2100" dirty="0"/>
              <a:t> (for MTC certs)</a:t>
            </a:r>
          </a:p>
          <a:p>
            <a:r>
              <a:rPr lang="en-US" sz="2100" dirty="0"/>
              <a:t>IETF </a:t>
            </a:r>
            <a:r>
              <a:rPr lang="en-US" sz="2100" dirty="0">
                <a:hlinkClick r:id="rId4"/>
              </a:rPr>
              <a:t>draft-</a:t>
            </a:r>
            <a:r>
              <a:rPr lang="en-US" sz="2100" dirty="0" err="1">
                <a:hlinkClick r:id="rId4"/>
              </a:rPr>
              <a:t>ietf</a:t>
            </a:r>
            <a:r>
              <a:rPr lang="en-US" sz="2100" dirty="0">
                <a:hlinkClick r:id="rId4"/>
              </a:rPr>
              <a:t>-</a:t>
            </a:r>
            <a:r>
              <a:rPr lang="en-US" sz="2100" dirty="0" err="1">
                <a:hlinkClick r:id="rId4"/>
              </a:rPr>
              <a:t>tls</a:t>
            </a:r>
            <a:r>
              <a:rPr lang="en-US" sz="2100" dirty="0">
                <a:hlinkClick r:id="rId4"/>
              </a:rPr>
              <a:t>-cert-abridge</a:t>
            </a:r>
            <a:r>
              <a:rPr lang="en-US" sz="2100" dirty="0"/>
              <a:t> (now parked) </a:t>
            </a:r>
          </a:p>
          <a:p>
            <a:endParaRPr lang="en-US" sz="2400" dirty="0"/>
          </a:p>
        </p:txBody>
      </p:sp>
      <p:sp>
        <p:nvSpPr>
          <p:cNvPr id="5" name="Content Placeholder 4">
            <a:extLst>
              <a:ext uri="{FF2B5EF4-FFF2-40B4-BE49-F238E27FC236}">
                <a16:creationId xmlns:a16="http://schemas.microsoft.com/office/drawing/2014/main" id="{D9EB6DFC-FCB7-02D7-5829-A4A7178CE1F4}"/>
              </a:ext>
            </a:extLst>
          </p:cNvPr>
          <p:cNvSpPr>
            <a:spLocks noGrp="1"/>
          </p:cNvSpPr>
          <p:nvPr>
            <p:ph sz="half" idx="2"/>
          </p:nvPr>
        </p:nvSpPr>
        <p:spPr>
          <a:xfrm>
            <a:off x="6989884" y="1825625"/>
            <a:ext cx="4906107" cy="4351338"/>
          </a:xfrm>
        </p:spPr>
        <p:txBody>
          <a:bodyPr>
            <a:normAutofit/>
          </a:bodyPr>
          <a:lstStyle/>
          <a:p>
            <a:pPr marL="0" indent="0">
              <a:buNone/>
            </a:pPr>
            <a:r>
              <a:rPr lang="en-US" sz="1600" b="1" dirty="0">
                <a:latin typeface="Consolas" panose="020B0609020204030204" pitchFamily="49" charset="0"/>
              </a:rPr>
              <a:t> Client                         Server</a:t>
            </a:r>
          </a:p>
          <a:p>
            <a:pPr marL="0" indent="0">
              <a:buNone/>
            </a:pPr>
            <a:endParaRPr lang="en-US" sz="1200" dirty="0">
              <a:latin typeface="Consolas" panose="020B0609020204030204" pitchFamily="49" charset="0"/>
            </a:endParaRPr>
          </a:p>
          <a:p>
            <a:pPr marL="0" indent="0">
              <a:buNone/>
            </a:pPr>
            <a:r>
              <a:rPr lang="en-US" sz="1200" dirty="0">
                <a:latin typeface="Consolas" panose="020B0609020204030204" pitchFamily="49" charset="0"/>
              </a:rPr>
              <a:t> </a:t>
            </a:r>
            <a:r>
              <a:rPr lang="en-US" sz="1200" dirty="0" err="1">
                <a:latin typeface="Consolas" panose="020B0609020204030204" pitchFamily="49" charset="0"/>
              </a:rPr>
              <a:t>ClientHello</a:t>
            </a:r>
            <a:endParaRPr lang="en-US" sz="1200" dirty="0">
              <a:latin typeface="Consolas" panose="020B0609020204030204" pitchFamily="49" charset="0"/>
            </a:endParaRPr>
          </a:p>
          <a:p>
            <a:pPr marL="0" indent="0">
              <a:buNone/>
            </a:pPr>
            <a:r>
              <a:rPr lang="en-US" sz="1200" dirty="0">
                <a:latin typeface="Consolas" panose="020B0609020204030204" pitchFamily="49" charset="0"/>
              </a:rPr>
              <a:t>   + </a:t>
            </a:r>
            <a:r>
              <a:rPr lang="en-US" sz="1200" dirty="0" err="1">
                <a:latin typeface="Consolas" panose="020B0609020204030204" pitchFamily="49" charset="0"/>
              </a:rPr>
              <a:t>key_share</a:t>
            </a:r>
            <a:r>
              <a:rPr lang="en-US" sz="1200" dirty="0">
                <a:latin typeface="Consolas" panose="020B0609020204030204" pitchFamily="49" charset="0"/>
              </a:rPr>
              <a:t> </a:t>
            </a:r>
          </a:p>
          <a:p>
            <a:pPr marL="0" indent="0">
              <a:buNone/>
            </a:pPr>
            <a:r>
              <a:rPr lang="en-US" sz="1200" dirty="0">
                <a:latin typeface="Consolas" panose="020B0609020204030204" pitchFamily="49" charset="0"/>
              </a:rPr>
              <a:t>   + [...]                  --------&gt;</a:t>
            </a:r>
          </a:p>
          <a:p>
            <a:pPr marL="0" indent="0">
              <a:buNone/>
            </a:pPr>
            <a:r>
              <a:rPr lang="en-US" sz="1200" dirty="0">
                <a:latin typeface="Consolas" panose="020B0609020204030204" pitchFamily="49" charset="0"/>
              </a:rPr>
              <a:t>   + </a:t>
            </a:r>
            <a:r>
              <a:rPr lang="en-US" sz="1200" b="1" dirty="0" err="1">
                <a:latin typeface="Consolas" panose="020B0609020204030204" pitchFamily="49" charset="0"/>
              </a:rPr>
              <a:t>certificate_authorities</a:t>
            </a:r>
            <a:endParaRPr lang="en-US" sz="1200" b="1" dirty="0">
              <a:latin typeface="Consolas" panose="020B0609020204030204" pitchFamily="49" charset="0"/>
            </a:endParaRPr>
          </a:p>
          <a:p>
            <a:pPr marL="0" indent="0">
              <a:buNone/>
            </a:pPr>
            <a:r>
              <a:rPr lang="en-US" sz="1200" dirty="0">
                <a:latin typeface="Consolas" panose="020B0609020204030204" pitchFamily="49" charset="0"/>
              </a:rPr>
              <a:t>                                        </a:t>
            </a:r>
            <a:r>
              <a:rPr lang="en-US" sz="1200" dirty="0" err="1">
                <a:latin typeface="Consolas" panose="020B0609020204030204" pitchFamily="49" charset="0"/>
              </a:rPr>
              <a:t>ServerHello</a:t>
            </a:r>
            <a:endParaRPr lang="en-US" sz="1200" dirty="0">
              <a:latin typeface="Consolas" panose="020B0609020204030204" pitchFamily="49" charset="0"/>
            </a:endParaRPr>
          </a:p>
          <a:p>
            <a:pPr marL="0" indent="0">
              <a:buNone/>
            </a:pPr>
            <a:r>
              <a:rPr lang="en-US" sz="1200" dirty="0">
                <a:latin typeface="Consolas" panose="020B0609020204030204" pitchFamily="49" charset="0"/>
              </a:rPr>
              <a:t>                            &lt;--------    + Certificates</a:t>
            </a:r>
          </a:p>
          <a:p>
            <a:pPr marL="0" indent="0">
              <a:buNone/>
            </a:pPr>
            <a:r>
              <a:rPr lang="en-US" sz="1200" dirty="0">
                <a:latin typeface="Consolas" panose="020B0609020204030204" pitchFamily="49" charset="0"/>
              </a:rPr>
              <a:t>                                         + [...]</a:t>
            </a:r>
          </a:p>
          <a:p>
            <a:pPr marL="0" indent="0">
              <a:buNone/>
            </a:pPr>
            <a:r>
              <a:rPr lang="en-US" sz="1200" dirty="0">
                <a:latin typeface="Consolas" panose="020B0609020204030204" pitchFamily="49" charset="0"/>
              </a:rPr>
              <a:t>                             [ ... ]</a:t>
            </a:r>
            <a:endParaRPr lang="en-US" sz="1200" dirty="0"/>
          </a:p>
        </p:txBody>
      </p:sp>
    </p:spTree>
    <p:extLst>
      <p:ext uri="{BB962C8B-B14F-4D97-AF65-F5344CB8AC3E}">
        <p14:creationId xmlns:p14="http://schemas.microsoft.com/office/powerpoint/2010/main" val="179578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81BD5-7F6C-E121-C4D6-B5A97E46146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F409367-A71C-BE58-AB29-CB46A09575A2}"/>
              </a:ext>
            </a:extLst>
          </p:cNvPr>
          <p:cNvPicPr>
            <a:picLocks noChangeAspect="1"/>
          </p:cNvPicPr>
          <p:nvPr/>
        </p:nvPicPr>
        <p:blipFill>
          <a:blip r:embed="rId3"/>
          <a:srcRect r="-1414"/>
          <a:stretch>
            <a:fillRect/>
          </a:stretch>
        </p:blipFill>
        <p:spPr>
          <a:xfrm>
            <a:off x="1153962" y="2963636"/>
            <a:ext cx="4942038" cy="2093631"/>
          </a:xfrm>
          <a:prstGeom prst="rect">
            <a:avLst/>
          </a:prstGeom>
        </p:spPr>
      </p:pic>
      <p:sp>
        <p:nvSpPr>
          <p:cNvPr id="2" name="Title 1">
            <a:extLst>
              <a:ext uri="{FF2B5EF4-FFF2-40B4-BE49-F238E27FC236}">
                <a16:creationId xmlns:a16="http://schemas.microsoft.com/office/drawing/2014/main" id="{552EDBBD-DF17-B9E1-243C-30D1C0F02419}"/>
              </a:ext>
            </a:extLst>
          </p:cNvPr>
          <p:cNvSpPr>
            <a:spLocks noGrp="1"/>
          </p:cNvSpPr>
          <p:nvPr>
            <p:ph type="title"/>
          </p:nvPr>
        </p:nvSpPr>
        <p:spPr/>
        <p:txBody>
          <a:bodyPr>
            <a:normAutofit fontScale="90000"/>
          </a:bodyPr>
          <a:lstStyle/>
          <a:p>
            <a:r>
              <a:rPr lang="en-US" sz="4200" dirty="0"/>
              <a:t>Common Current Approach (for cross-signed Roots)</a:t>
            </a:r>
            <a:br>
              <a:rPr lang="en-US" dirty="0"/>
            </a:br>
            <a:r>
              <a:rPr lang="en-US" sz="2800" dirty="0"/>
              <a:t>Authenticating Party always sends cross-signed PQ Root</a:t>
            </a:r>
            <a:endParaRPr lang="en-US" dirty="0"/>
          </a:p>
        </p:txBody>
      </p:sp>
      <p:sp>
        <p:nvSpPr>
          <p:cNvPr id="7" name="Content Placeholder 6">
            <a:extLst>
              <a:ext uri="{FF2B5EF4-FFF2-40B4-BE49-F238E27FC236}">
                <a16:creationId xmlns:a16="http://schemas.microsoft.com/office/drawing/2014/main" id="{3D27CE4B-55C9-56D2-FE68-DB147BDBF1EC}"/>
              </a:ext>
            </a:extLst>
          </p:cNvPr>
          <p:cNvSpPr>
            <a:spLocks noGrp="1"/>
          </p:cNvSpPr>
          <p:nvPr>
            <p:ph sz="half" idx="2"/>
          </p:nvPr>
        </p:nvSpPr>
        <p:spPr/>
        <p:txBody>
          <a:bodyPr>
            <a:normAutofit/>
          </a:bodyPr>
          <a:lstStyle/>
          <a:p>
            <a:r>
              <a:rPr lang="en-US" sz="2000" dirty="0"/>
              <a:t>Common traditional cross-signing practice of the past.</a:t>
            </a:r>
          </a:p>
          <a:p>
            <a:pPr lvl="1"/>
            <a:r>
              <a:rPr lang="en-US" sz="1600" dirty="0"/>
              <a:t>e.g.  Amazon Root CA 3 (ECDSA P256) and </a:t>
            </a:r>
          </a:p>
          <a:p>
            <a:pPr marL="457200" lvl="1" indent="0">
              <a:buNone/>
            </a:pPr>
            <a:r>
              <a:rPr lang="en-US" sz="1600" dirty="0"/>
              <a:t> 	    Amazon Root CA 4 (ECDSA P384) signed by </a:t>
            </a:r>
          </a:p>
          <a:p>
            <a:pPr marL="457200" lvl="1" indent="0">
              <a:buNone/>
            </a:pPr>
            <a:r>
              <a:rPr lang="en-US" sz="1600" dirty="0"/>
              <a:t>	    Starfield Services Root CA - G2 (RSA 2048) </a:t>
            </a:r>
            <a:endParaRPr lang="en-US" sz="2000" dirty="0"/>
          </a:p>
          <a:p>
            <a:endParaRPr lang="en-US" sz="2000" dirty="0"/>
          </a:p>
          <a:p>
            <a:r>
              <a:rPr lang="en-US" sz="2000" dirty="0"/>
              <a:t>Caveat: Cross-signed PQ Root CA 1ii is relatively large and would not be of use to upgraded Trust Store clients.</a:t>
            </a:r>
          </a:p>
          <a:p>
            <a:endParaRPr lang="en-US" sz="2400" dirty="0"/>
          </a:p>
        </p:txBody>
      </p:sp>
      <p:sp>
        <p:nvSpPr>
          <p:cNvPr id="5" name="Oval 4">
            <a:extLst>
              <a:ext uri="{FF2B5EF4-FFF2-40B4-BE49-F238E27FC236}">
                <a16:creationId xmlns:a16="http://schemas.microsoft.com/office/drawing/2014/main" id="{24C3A8BA-C4CE-CB37-ED4F-86E332C3CF55}"/>
              </a:ext>
            </a:extLst>
          </p:cNvPr>
          <p:cNvSpPr/>
          <p:nvPr/>
        </p:nvSpPr>
        <p:spPr>
          <a:xfrm rot="1030401">
            <a:off x="728493" y="3617909"/>
            <a:ext cx="3828611" cy="1211130"/>
          </a:xfrm>
          <a:prstGeom prst="ellipse">
            <a:avLst/>
          </a:prstGeom>
          <a:noFill/>
          <a:ln w="254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1592513-7428-FA08-9CF2-6455252CF4FA}"/>
              </a:ext>
            </a:extLst>
          </p:cNvPr>
          <p:cNvSpPr txBox="1"/>
          <p:nvPr/>
        </p:nvSpPr>
        <p:spPr>
          <a:xfrm>
            <a:off x="1126115" y="5057267"/>
            <a:ext cx="3033366" cy="954107"/>
          </a:xfrm>
          <a:prstGeom prst="rect">
            <a:avLst/>
          </a:prstGeom>
          <a:noFill/>
        </p:spPr>
        <p:txBody>
          <a:bodyPr wrap="square" rtlCol="0">
            <a:spAutoFit/>
          </a:bodyPr>
          <a:lstStyle/>
          <a:p>
            <a:pPr algn="just"/>
            <a:r>
              <a:rPr lang="en-US" sz="1400" b="1" dirty="0">
                <a:solidFill>
                  <a:schemeClr val="accent3"/>
                </a:solidFill>
              </a:rPr>
              <a:t>A legacy Trust Store client verifies with traditional Root CA 1. </a:t>
            </a:r>
          </a:p>
          <a:p>
            <a:pPr algn="just"/>
            <a:r>
              <a:rPr lang="en-US" sz="1400" b="1" dirty="0">
                <a:solidFill>
                  <a:schemeClr val="accent3"/>
                </a:solidFill>
              </a:rPr>
              <a:t>An upgraded Trust Store client verifies with PQ Root CA 1i. </a:t>
            </a:r>
          </a:p>
        </p:txBody>
      </p:sp>
    </p:spTree>
    <p:extLst>
      <p:ext uri="{BB962C8B-B14F-4D97-AF65-F5344CB8AC3E}">
        <p14:creationId xmlns:p14="http://schemas.microsoft.com/office/powerpoint/2010/main" val="43008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7FAD-1C31-2A10-9FDA-1E9876C15F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50A433-B0FF-42F1-D081-832ED3C460FB}"/>
              </a:ext>
            </a:extLst>
          </p:cNvPr>
          <p:cNvSpPr>
            <a:spLocks noGrp="1"/>
          </p:cNvSpPr>
          <p:nvPr>
            <p:ph type="title"/>
          </p:nvPr>
        </p:nvSpPr>
        <p:spPr/>
        <p:txBody>
          <a:bodyPr>
            <a:normAutofit fontScale="90000"/>
          </a:bodyPr>
          <a:lstStyle/>
          <a:p>
            <a:r>
              <a:rPr lang="en-US" dirty="0"/>
              <a:t>Potential Solution (for cross-signed leaf certs)</a:t>
            </a:r>
            <a:br>
              <a:rPr lang="en-US" dirty="0"/>
            </a:br>
            <a:r>
              <a:rPr lang="en-US" sz="2700" dirty="0"/>
              <a:t>Stuff the PQ sigs in a non-critical extension in the traditional cert </a:t>
            </a:r>
            <a:br>
              <a:rPr lang="en-US" sz="2000" dirty="0"/>
            </a:br>
            <a:r>
              <a:rPr lang="en-US" sz="2000" dirty="0"/>
              <a:t>                                                                                                                                      </a:t>
            </a:r>
            <a:r>
              <a:rPr lang="en-US" sz="1800" dirty="0"/>
              <a:t>(as proposed in </a:t>
            </a:r>
            <a:r>
              <a:rPr lang="en-US" sz="1800" dirty="0">
                <a:hlinkClick r:id="rId3"/>
              </a:rPr>
              <a:t>Chrome’s PQ PKI Roadmap (Stage 3)</a:t>
            </a:r>
            <a:r>
              <a:rPr lang="en-US" sz="1800" dirty="0"/>
              <a:t>)</a:t>
            </a:r>
            <a:r>
              <a:rPr lang="en-US" sz="1800" dirty="0">
                <a:hlinkClick r:id="rId3"/>
              </a:rPr>
              <a:t> </a:t>
            </a:r>
            <a:endParaRPr lang="en-US" sz="2200" dirty="0"/>
          </a:p>
        </p:txBody>
      </p:sp>
      <p:sp>
        <p:nvSpPr>
          <p:cNvPr id="6" name="Content Placeholder 5">
            <a:extLst>
              <a:ext uri="{FF2B5EF4-FFF2-40B4-BE49-F238E27FC236}">
                <a16:creationId xmlns:a16="http://schemas.microsoft.com/office/drawing/2014/main" id="{6771C173-D077-6D19-9421-A5D5150B1450}"/>
              </a:ext>
            </a:extLst>
          </p:cNvPr>
          <p:cNvSpPr>
            <a:spLocks noGrp="1"/>
          </p:cNvSpPr>
          <p:nvPr>
            <p:ph sz="half" idx="1"/>
          </p:nvPr>
        </p:nvSpPr>
        <p:spPr>
          <a:xfrm>
            <a:off x="838200" y="1825625"/>
            <a:ext cx="3762983" cy="4351338"/>
          </a:xfrm>
        </p:spPr>
        <p:txBody>
          <a:bodyPr/>
          <a:lstStyle/>
          <a:p>
            <a:endParaRPr lang="en-US" dirty="0"/>
          </a:p>
        </p:txBody>
      </p:sp>
      <p:sp>
        <p:nvSpPr>
          <p:cNvPr id="7" name="Content Placeholder 6">
            <a:extLst>
              <a:ext uri="{FF2B5EF4-FFF2-40B4-BE49-F238E27FC236}">
                <a16:creationId xmlns:a16="http://schemas.microsoft.com/office/drawing/2014/main" id="{7567292F-0D9F-64DE-24FD-4150FB50C3BD}"/>
              </a:ext>
            </a:extLst>
          </p:cNvPr>
          <p:cNvSpPr>
            <a:spLocks noGrp="1"/>
          </p:cNvSpPr>
          <p:nvPr>
            <p:ph sz="half" idx="2"/>
          </p:nvPr>
        </p:nvSpPr>
        <p:spPr>
          <a:xfrm>
            <a:off x="5446643" y="1825625"/>
            <a:ext cx="5907157" cy="4351338"/>
          </a:xfrm>
        </p:spPr>
        <p:txBody>
          <a:bodyPr/>
          <a:lstStyle/>
          <a:p>
            <a:endParaRPr lang="en-US" dirty="0"/>
          </a:p>
          <a:p>
            <a:endParaRPr lang="en-US" dirty="0"/>
          </a:p>
          <a:p>
            <a:endParaRPr lang="en-US" dirty="0"/>
          </a:p>
          <a:p>
            <a:r>
              <a:rPr lang="en-US" sz="2400" dirty="0"/>
              <a:t>Caveats </a:t>
            </a:r>
          </a:p>
          <a:p>
            <a:pPr lvl="1"/>
            <a:r>
              <a:rPr lang="en-US" sz="2000" dirty="0"/>
              <a:t>Legacy clients get the multiple large PQ sigs without using them. </a:t>
            </a:r>
          </a:p>
          <a:p>
            <a:pPr lvl="1"/>
            <a:r>
              <a:rPr lang="en-US" sz="2000" dirty="0"/>
              <a:t>Could legacy clients still choke with the extension? (Probably not)</a:t>
            </a:r>
          </a:p>
        </p:txBody>
      </p:sp>
      <p:pic>
        <p:nvPicPr>
          <p:cNvPr id="4" name="Picture 3">
            <a:extLst>
              <a:ext uri="{FF2B5EF4-FFF2-40B4-BE49-F238E27FC236}">
                <a16:creationId xmlns:a16="http://schemas.microsoft.com/office/drawing/2014/main" id="{EC5DBD47-19ED-AE54-F6AF-AD24740C7482}"/>
              </a:ext>
            </a:extLst>
          </p:cNvPr>
          <p:cNvPicPr>
            <a:picLocks noChangeAspect="1"/>
          </p:cNvPicPr>
          <p:nvPr/>
        </p:nvPicPr>
        <p:blipFill>
          <a:blip r:embed="rId4"/>
          <a:srcRect l="1" r="33342"/>
          <a:stretch>
            <a:fillRect/>
          </a:stretch>
        </p:blipFill>
        <p:spPr>
          <a:xfrm>
            <a:off x="771004" y="2555936"/>
            <a:ext cx="4327770" cy="2896489"/>
          </a:xfrm>
          <a:prstGeom prst="rect">
            <a:avLst/>
          </a:prstGeom>
        </p:spPr>
      </p:pic>
      <p:grpSp>
        <p:nvGrpSpPr>
          <p:cNvPr id="10" name="Group 9">
            <a:extLst>
              <a:ext uri="{FF2B5EF4-FFF2-40B4-BE49-F238E27FC236}">
                <a16:creationId xmlns:a16="http://schemas.microsoft.com/office/drawing/2014/main" id="{57EBA6BC-2A3A-D19E-6BD9-9B883E4969E2}"/>
              </a:ext>
            </a:extLst>
          </p:cNvPr>
          <p:cNvGrpSpPr/>
          <p:nvPr/>
        </p:nvGrpSpPr>
        <p:grpSpPr>
          <a:xfrm>
            <a:off x="594867" y="2368105"/>
            <a:ext cx="2325756" cy="3244332"/>
            <a:chOff x="7593496" y="2222190"/>
            <a:chExt cx="2325756" cy="3244332"/>
          </a:xfrm>
        </p:grpSpPr>
        <p:sp>
          <p:nvSpPr>
            <p:cNvPr id="8" name="Rectangle: Rounded Corners 7">
              <a:extLst>
                <a:ext uri="{FF2B5EF4-FFF2-40B4-BE49-F238E27FC236}">
                  <a16:creationId xmlns:a16="http://schemas.microsoft.com/office/drawing/2014/main" id="{D493BF80-0B97-69F0-4F4B-A41699D05F01}"/>
                </a:ext>
              </a:extLst>
            </p:cNvPr>
            <p:cNvSpPr/>
            <p:nvPr/>
          </p:nvSpPr>
          <p:spPr>
            <a:xfrm>
              <a:off x="7593496" y="2222190"/>
              <a:ext cx="2325756" cy="3244332"/>
            </a:xfrm>
            <a:prstGeom prst="roundRect">
              <a:avLst/>
            </a:prstGeom>
            <a:noFill/>
            <a:ln w="254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15FB0AA-C745-CEAC-CB00-404CCFDC6A2C}"/>
                </a:ext>
              </a:extLst>
            </p:cNvPr>
            <p:cNvSpPr/>
            <p:nvPr/>
          </p:nvSpPr>
          <p:spPr>
            <a:xfrm>
              <a:off x="7921487" y="3756991"/>
              <a:ext cx="1550504" cy="2484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DFAFBE13-6660-3F56-890B-130678A8AF25}"/>
              </a:ext>
            </a:extLst>
          </p:cNvPr>
          <p:cNvSpPr txBox="1"/>
          <p:nvPr/>
        </p:nvSpPr>
        <p:spPr>
          <a:xfrm>
            <a:off x="340609" y="5585125"/>
            <a:ext cx="3033366" cy="954107"/>
          </a:xfrm>
          <a:prstGeom prst="rect">
            <a:avLst/>
          </a:prstGeom>
          <a:noFill/>
        </p:spPr>
        <p:txBody>
          <a:bodyPr wrap="square" rtlCol="0">
            <a:spAutoFit/>
          </a:bodyPr>
          <a:lstStyle/>
          <a:p>
            <a:pPr algn="just"/>
            <a:r>
              <a:rPr lang="en-US" sz="1400" b="1" dirty="0">
                <a:solidFill>
                  <a:schemeClr val="accent3"/>
                </a:solidFill>
              </a:rPr>
              <a:t>A legacy client ignores the non-critical extension. </a:t>
            </a:r>
          </a:p>
          <a:p>
            <a:pPr algn="just"/>
            <a:r>
              <a:rPr lang="en-US" sz="1400" b="1" dirty="0">
                <a:solidFill>
                  <a:schemeClr val="accent3"/>
                </a:solidFill>
              </a:rPr>
              <a:t>An upgraded client verifies the PQ Sigs. </a:t>
            </a:r>
          </a:p>
        </p:txBody>
      </p:sp>
      <p:sp>
        <p:nvSpPr>
          <p:cNvPr id="13" name="TextBox 12">
            <a:extLst>
              <a:ext uri="{FF2B5EF4-FFF2-40B4-BE49-F238E27FC236}">
                <a16:creationId xmlns:a16="http://schemas.microsoft.com/office/drawing/2014/main" id="{ED36C8F8-7270-62A6-A344-8CCC509CD58C}"/>
              </a:ext>
            </a:extLst>
          </p:cNvPr>
          <p:cNvSpPr txBox="1"/>
          <p:nvPr/>
        </p:nvSpPr>
        <p:spPr>
          <a:xfrm>
            <a:off x="922858" y="4310894"/>
            <a:ext cx="1616235" cy="1015663"/>
          </a:xfrm>
          <a:prstGeom prst="rect">
            <a:avLst/>
          </a:prstGeom>
          <a:solidFill>
            <a:schemeClr val="bg1"/>
          </a:solidFill>
        </p:spPr>
        <p:txBody>
          <a:bodyPr wrap="square" rtlCol="0">
            <a:spAutoFit/>
          </a:bodyPr>
          <a:lstStyle/>
          <a:p>
            <a:r>
              <a:rPr lang="en-US" sz="1600" b="1" dirty="0">
                <a:solidFill>
                  <a:schemeClr val="accent3"/>
                </a:solidFill>
              </a:rPr>
              <a:t>Extension</a:t>
            </a:r>
          </a:p>
          <a:p>
            <a:endParaRPr lang="en-US" sz="600" b="1" dirty="0">
              <a:solidFill>
                <a:schemeClr val="accent3"/>
              </a:solidFill>
            </a:endParaRPr>
          </a:p>
          <a:p>
            <a:r>
              <a:rPr lang="en-US" sz="1200" b="1" dirty="0">
                <a:solidFill>
                  <a:schemeClr val="accent3"/>
                </a:solidFill>
              </a:rPr>
              <a:t>Standalone MTC cert with multiple MLDSA Sigs</a:t>
            </a:r>
            <a:r>
              <a:rPr lang="en-US" sz="900" b="1" dirty="0">
                <a:solidFill>
                  <a:schemeClr val="accent3"/>
                </a:solidFill>
              </a:rPr>
              <a:t>.</a:t>
            </a:r>
          </a:p>
        </p:txBody>
      </p:sp>
      <p:sp>
        <p:nvSpPr>
          <p:cNvPr id="14" name="TextBox 13">
            <a:extLst>
              <a:ext uri="{FF2B5EF4-FFF2-40B4-BE49-F238E27FC236}">
                <a16:creationId xmlns:a16="http://schemas.microsoft.com/office/drawing/2014/main" id="{500E3B5E-03FA-F752-EE03-3932733089ED}"/>
              </a:ext>
            </a:extLst>
          </p:cNvPr>
          <p:cNvSpPr txBox="1"/>
          <p:nvPr/>
        </p:nvSpPr>
        <p:spPr>
          <a:xfrm>
            <a:off x="73013" y="2265744"/>
            <a:ext cx="638058" cy="307777"/>
          </a:xfrm>
          <a:prstGeom prst="rect">
            <a:avLst/>
          </a:prstGeom>
          <a:noFill/>
        </p:spPr>
        <p:txBody>
          <a:bodyPr wrap="square" rtlCol="0">
            <a:spAutoFit/>
          </a:bodyPr>
          <a:lstStyle/>
          <a:p>
            <a:pPr algn="just"/>
            <a:r>
              <a:rPr lang="en-US" sz="1400" b="1" dirty="0">
                <a:solidFill>
                  <a:schemeClr val="accent3"/>
                </a:solidFill>
              </a:rPr>
              <a:t>CERT</a:t>
            </a:r>
          </a:p>
        </p:txBody>
      </p:sp>
    </p:spTree>
    <p:extLst>
      <p:ext uri="{BB962C8B-B14F-4D97-AF65-F5344CB8AC3E}">
        <p14:creationId xmlns:p14="http://schemas.microsoft.com/office/powerpoint/2010/main" val="62448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8176EE-9E4B-E911-D313-7E0E4C7B2990}"/>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4C5F48A4-98DF-BFD6-6FB7-6C864A03341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620734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382</TotalTime>
  <Words>929</Words>
  <Application>Microsoft Office PowerPoint</Application>
  <PresentationFormat>Widescreen</PresentationFormat>
  <Paragraphs>101</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Consolas</vt:lpstr>
      <vt:lpstr>Wingdings</vt:lpstr>
      <vt:lpstr>Office Theme</vt:lpstr>
      <vt:lpstr>Practical Challenges with Cross-signed Certs as a signature algorithm transition mechanism in TLS 1.3</vt:lpstr>
      <vt:lpstr>Cross-signing as a transition mechanism Cross-signed Root CAs (as also used in the RSA to ECDSA transition)</vt:lpstr>
      <vt:lpstr>Cross-signing as a transition mechanism Cross-signed Leaf Certs</vt:lpstr>
      <vt:lpstr>TLS stacks investigated</vt:lpstr>
      <vt:lpstr>Challenges with cert chain selection Inadvertent failures</vt:lpstr>
      <vt:lpstr>Challenges with the cert chain selection sigAlgs</vt:lpstr>
      <vt:lpstr>(General) Solution Relying party signals Trusted Roots. Authenticating Party honors them. </vt:lpstr>
      <vt:lpstr>Common Current Approach (for cross-signed Roots) Authenticating Party always sends cross-signed PQ Root</vt:lpstr>
      <vt:lpstr>Potential Solution (for cross-signed leaf certs) Stuff the PQ sigs in a non-critical extension in the traditional cert                                                                                                                                        (as proposed in Chrome’s PQ PKI Roadmap (Stage 3)) </vt:lpstr>
      <vt:lpstr>Thank you</vt:lpstr>
    </vt:vector>
  </TitlesOfParts>
  <Company>Amazon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Kampanakis, Panos</dc:creator>
  <cp:lastModifiedBy>Kampanakis, Panos</cp:lastModifiedBy>
  <cp:revision>53</cp:revision>
  <dcterms:created xsi:type="dcterms:W3CDTF">2026-09-17T20:08:50Z</dcterms:created>
  <dcterms:modified xsi:type="dcterms:W3CDTF">2026-10-06T13:33:03Z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9e68092-05df-4271-8e3e-b2a4c82ba797_Enabled">
    <vt:lpwstr>true</vt:lpwstr>
  </property>
  <property fmtid="{D5CDD505-2E9C-101B-9397-08002B2CF9AE}" pid="3" name="MSIP_Label_19e68092-05df-4271-8e3e-b2a4c82ba797_SetDate">
    <vt:lpwstr>2026-09-17T20:51:27Z</vt:lpwstr>
  </property>
  <property fmtid="{D5CDD505-2E9C-101B-9397-08002B2CF9AE}" pid="4" name="MSIP_Label_19e68092-05df-4271-8e3e-b2a4c82ba797_Method">
    <vt:lpwstr>Standard</vt:lpwstr>
  </property>
  <property fmtid="{D5CDD505-2E9C-101B-9397-08002B2CF9AE}" pid="5" name="MSIP_Label_19e68092-05df-4271-8e3e-b2a4c82ba797_Name">
    <vt:lpwstr>Amazon Confidential</vt:lpwstr>
  </property>
  <property fmtid="{D5CDD505-2E9C-101B-9397-08002B2CF9AE}" pid="6" name="MSIP_Label_19e68092-05df-4271-8e3e-b2a4c82ba797_SiteId">
    <vt:lpwstr>5280104a-472d-4538-9ccf-1e1d0efe8b1b</vt:lpwstr>
  </property>
  <property fmtid="{D5CDD505-2E9C-101B-9397-08002B2CF9AE}" pid="7" name="MSIP_Label_19e68092-05df-4271-8e3e-b2a4c82ba797_ActionId">
    <vt:lpwstr>e626bc6d-87dc-40ab-8514-6d6ae60d6dea</vt:lpwstr>
  </property>
  <property fmtid="{D5CDD505-2E9C-101B-9397-08002B2CF9AE}" pid="8" name="MSIP_Label_19e68092-05df-4271-8e3e-b2a4c82ba797_ContentBits">
    <vt:lpwstr>0</vt:lpwstr>
  </property>
  <property fmtid="{D5CDD505-2E9C-101B-9397-08002B2CF9AE}" pid="9" name="MSIP_Label_19e68092-05df-4271-8e3e-b2a4c82ba797_Tag">
    <vt:lpwstr>10, 3, 0, 1</vt:lpwstr>
  </property>
</Properties>
</file>